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9" r:id="rId1"/>
  </p:sldMasterIdLst>
  <p:notesMasterIdLst>
    <p:notesMasterId r:id="rId103"/>
  </p:notesMasterIdLst>
  <p:sldIdLst>
    <p:sldId id="256" r:id="rId2"/>
    <p:sldId id="312" r:id="rId3"/>
    <p:sldId id="257" r:id="rId4"/>
    <p:sldId id="291" r:id="rId5"/>
    <p:sldId id="373" r:id="rId6"/>
    <p:sldId id="258" r:id="rId7"/>
    <p:sldId id="287" r:id="rId8"/>
    <p:sldId id="270" r:id="rId9"/>
    <p:sldId id="288" r:id="rId10"/>
    <p:sldId id="330" r:id="rId11"/>
    <p:sldId id="370" r:id="rId12"/>
    <p:sldId id="268" r:id="rId13"/>
    <p:sldId id="290" r:id="rId14"/>
    <p:sldId id="271" r:id="rId15"/>
    <p:sldId id="376" r:id="rId16"/>
    <p:sldId id="381" r:id="rId17"/>
    <p:sldId id="315" r:id="rId18"/>
    <p:sldId id="316" r:id="rId19"/>
    <p:sldId id="272" r:id="rId20"/>
    <p:sldId id="273" r:id="rId21"/>
    <p:sldId id="332" r:id="rId22"/>
    <p:sldId id="361" r:id="rId23"/>
    <p:sldId id="334" r:id="rId24"/>
    <p:sldId id="344" r:id="rId25"/>
    <p:sldId id="356" r:id="rId26"/>
    <p:sldId id="275" r:id="rId27"/>
    <p:sldId id="336" r:id="rId28"/>
    <p:sldId id="379" r:id="rId29"/>
    <p:sldId id="343" r:id="rId30"/>
    <p:sldId id="263" r:id="rId31"/>
    <p:sldId id="311" r:id="rId32"/>
    <p:sldId id="293" r:id="rId33"/>
    <p:sldId id="277" r:id="rId34"/>
    <p:sldId id="269" r:id="rId35"/>
    <p:sldId id="294" r:id="rId36"/>
    <p:sldId id="375" r:id="rId37"/>
    <p:sldId id="295" r:id="rId38"/>
    <p:sldId id="366" r:id="rId39"/>
    <p:sldId id="367" r:id="rId40"/>
    <p:sldId id="296" r:id="rId41"/>
    <p:sldId id="357" r:id="rId42"/>
    <p:sldId id="362" r:id="rId43"/>
    <p:sldId id="368" r:id="rId44"/>
    <p:sldId id="278" r:id="rId45"/>
    <p:sldId id="349" r:id="rId46"/>
    <p:sldId id="347" r:id="rId47"/>
    <p:sldId id="297" r:id="rId48"/>
    <p:sldId id="372" r:id="rId49"/>
    <p:sldId id="342" r:id="rId50"/>
    <p:sldId id="298" r:id="rId51"/>
    <p:sldId id="327" r:id="rId52"/>
    <p:sldId id="365" r:id="rId53"/>
    <p:sldId id="280" r:id="rId54"/>
    <p:sldId id="317" r:id="rId55"/>
    <p:sldId id="377" r:id="rId56"/>
    <p:sldId id="299" r:id="rId57"/>
    <p:sldId id="351" r:id="rId58"/>
    <p:sldId id="358" r:id="rId59"/>
    <p:sldId id="369" r:id="rId60"/>
    <p:sldId id="265" r:id="rId61"/>
    <p:sldId id="264" r:id="rId62"/>
    <p:sldId id="282" r:id="rId63"/>
    <p:sldId id="303" r:id="rId64"/>
    <p:sldId id="378" r:id="rId65"/>
    <p:sldId id="328" r:id="rId66"/>
    <p:sldId id="302" r:id="rId67"/>
    <p:sldId id="348" r:id="rId68"/>
    <p:sldId id="301" r:id="rId69"/>
    <p:sldId id="352" r:id="rId70"/>
    <p:sldId id="341" r:id="rId71"/>
    <p:sldId id="283" r:id="rId72"/>
    <p:sldId id="360" r:id="rId73"/>
    <p:sldId id="380" r:id="rId74"/>
    <p:sldId id="346" r:id="rId75"/>
    <p:sldId id="310" r:id="rId76"/>
    <p:sldId id="309" r:id="rId77"/>
    <p:sldId id="304" r:id="rId78"/>
    <p:sldId id="307" r:id="rId79"/>
    <p:sldId id="308" r:id="rId80"/>
    <p:sldId id="284" r:id="rId81"/>
    <p:sldId id="262" r:id="rId82"/>
    <p:sldId id="322" r:id="rId83"/>
    <p:sldId id="324" r:id="rId84"/>
    <p:sldId id="325" r:id="rId85"/>
    <p:sldId id="323" r:id="rId86"/>
    <p:sldId id="285" r:id="rId87"/>
    <p:sldId id="364" r:id="rId88"/>
    <p:sldId id="318" r:id="rId89"/>
    <p:sldId id="363" r:id="rId90"/>
    <p:sldId id="267" r:id="rId91"/>
    <p:sldId id="371" r:id="rId92"/>
    <p:sldId id="374" r:id="rId93"/>
    <p:sldId id="338" r:id="rId94"/>
    <p:sldId id="339" r:id="rId95"/>
    <p:sldId id="382" r:id="rId96"/>
    <p:sldId id="383" r:id="rId97"/>
    <p:sldId id="319" r:id="rId98"/>
    <p:sldId id="354" r:id="rId99"/>
    <p:sldId id="355" r:id="rId100"/>
    <p:sldId id="320" r:id="rId101"/>
    <p:sldId id="321" r:id="rId102"/>
  </p:sldIdLst>
  <p:sldSz cx="9144000" cy="6858000" type="screen4x3"/>
  <p:notesSz cx="7099300" cy="102346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66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1CEC9F0-DD97-409D-A97A-3D19347A4D91}" type="datetimeFigureOut">
              <a:rPr lang="cs-CZ" smtClean="0"/>
              <a:pPr/>
              <a:t>3.12.2012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CCCD413D-12F6-4CFE-BEB3-01864D727D60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91FD6-FD67-4BF1-A39C-AED79771F2A4}" type="datetime1">
              <a:rPr lang="cs-CZ" smtClean="0"/>
              <a:pPr/>
              <a:t>3.12.2012</a:t>
            </a:fld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2B48EBC-B268-4A62-B390-72AE4FC3419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7" name="Zástupný symbol pro obsah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DC9DA-71BC-4FD6-A988-F93D4703F220}" type="datetime1">
              <a:rPr lang="cs-CZ" smtClean="0"/>
              <a:pPr/>
              <a:t>3.12.2012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2B48EBC-B268-4A62-B390-72AE4FC3419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9" name="Zástupný symbol pro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D289B-D636-4B5E-94B2-32155643A47D}" type="datetime1">
              <a:rPr lang="cs-CZ" smtClean="0"/>
              <a:pPr/>
              <a:t>3.12.2012</a:t>
            </a:fld>
            <a:endParaRPr lang="cs-CZ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F037B-C562-4C4B-AC6C-BD1A3B51E948}" type="datetime1">
              <a:rPr lang="cs-CZ" smtClean="0"/>
              <a:pPr/>
              <a:t>3.12.2012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25" name="Zástupný symbol pro text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8" name="Zástupný symbol pro obsah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65F5E-999E-4AB6-9FB8-C22859E897B9}" type="datetime1">
              <a:rPr lang="cs-CZ" smtClean="0"/>
              <a:pPr/>
              <a:t>3.12.2012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2B48EBC-B268-4A62-B390-72AE4FC3419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2" name="Zástupný symbol pro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D42C7-6712-407B-91BB-7727CCDDFB88}" type="datetime1">
              <a:rPr lang="cs-CZ" smtClean="0"/>
              <a:pPr/>
              <a:t>3.12.2012</a:t>
            </a:fld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51877-E146-43FE-B66A-D9E64947BD80}" type="datetime1">
              <a:rPr lang="cs-CZ" smtClean="0"/>
              <a:pPr/>
              <a:t>3.12.2012</a:t>
            </a:fld>
            <a:endParaRPr lang="cs-CZ"/>
          </a:p>
        </p:txBody>
      </p:sp>
      <p:sp>
        <p:nvSpPr>
          <p:cNvPr id="24" name="Zástupný symbol pro zápatí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E83FB-715D-496A-ABD8-DF966045D439}" type="datetime1">
              <a:rPr lang="cs-CZ" smtClean="0"/>
              <a:pPr/>
              <a:t>3.12.2012</a:t>
            </a:fld>
            <a:endParaRPr lang="cs-CZ"/>
          </a:p>
        </p:txBody>
      </p:sp>
      <p:sp>
        <p:nvSpPr>
          <p:cNvPr id="29" name="Zástupný symbol pro zápatí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rázek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170AC-5095-4612-BD78-E1AF9A4497D3}" type="datetime1">
              <a:rPr lang="cs-CZ" smtClean="0"/>
              <a:pPr/>
              <a:t>3.12.2012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AD451-C28C-427D-9A6F-82445A7EAAE9}" type="datetime1">
              <a:rPr lang="cs-CZ" smtClean="0"/>
              <a:pPr/>
              <a:t>3.12.2012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4652B-232F-4678-BF2F-8F6B28599495}" type="datetime1">
              <a:rPr lang="cs-CZ" smtClean="0"/>
              <a:pPr/>
              <a:t>3.12.2012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70000"/>
            <a:duotone>
              <a:schemeClr val="bg2">
                <a:shade val="30000"/>
                <a:satMod val="455000"/>
              </a:schemeClr>
              <a:schemeClr val="bg2">
                <a:tint val="95000"/>
                <a:satMod val="12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datum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C54CE13-FBD9-4815-ABB9-FB706CC9DACE}" type="datetime1">
              <a:rPr lang="cs-CZ" smtClean="0"/>
              <a:pPr/>
              <a:t>3.12.2012</a:t>
            </a:fld>
            <a:endParaRPr lang="cs-CZ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2B48EBC-B268-4A62-B390-72AE4FC3419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nadpi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ransition spd="slow" advClick="0" advTm="13000">
    <p:wheel spokes="8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OHARE_2011\Richard%20Pachman,violoncello%20Ji&#345;&#237;%20B&#225;rta%20-%20Z&#225;pad%20Slunce%20(Sunset)%20-%20YouTube.mp3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G:\OHARE_2011\Richard%20Pachman,Jaroslav%20Sv&#283;cen&#253;,Ji&#345;&#237;%20B&#225;rta%20-%20Jaro%20-%20YouTube.mp3" TargetMode="Externa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G:\OHARE_2011\Richard%20Pachman,Jaroslav%20Sv&#283;cen&#253;%20-%20PianoViolin%20(Arrival)%20-%20YouTube.mp3" TargetMode="External"/><Relationship Id="rId5" Type="http://schemas.openxmlformats.org/officeDocument/2006/relationships/image" Target="../media/image67.png"/><Relationship Id="rId4" Type="http://schemas.openxmlformats.org/officeDocument/2006/relationships/image" Target="../media/image66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G:\OHARE_2011\Richard%20Pachman,Jaroslav%20Sv&#283;cen&#253;%20-%20Koloto&#269;%20-%20YouTube.mp3" TargetMode="External"/><Relationship Id="rId5" Type="http://schemas.openxmlformats.org/officeDocument/2006/relationships/image" Target="../media/image95.png"/><Relationship Id="rId4" Type="http://schemas.openxmlformats.org/officeDocument/2006/relationships/image" Target="../media/image9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OHARE_2011\Richard%20Pachman,Jaroslav%20Sv&#283;cen&#253;,Dita%20V&#237;ch%20Ho&#345;&#237;nkov&#225;%20-%20Romance%20-%20YouTube.mp3" TargetMode="External"/><Relationship Id="rId5" Type="http://schemas.openxmlformats.org/officeDocument/2006/relationships/image" Target="../media/image128.png"/><Relationship Id="rId4" Type="http://schemas.openxmlformats.org/officeDocument/2006/relationships/image" Target="../media/image127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5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0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OHARE_2011\Richard%20Pachman,Jaroslav%20Sv&#283;cen&#253;%20-%20Zelen&#225;%20k&#345;&#237;dla%20-%20YouTube.mp3" TargetMode="External"/><Relationship Id="rId5" Type="http://schemas.openxmlformats.org/officeDocument/2006/relationships/image" Target="../media/image128.png"/><Relationship Id="rId4" Type="http://schemas.openxmlformats.org/officeDocument/2006/relationships/image" Target="../media/image154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3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8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OHARE_2011\Richard%20Pachman%202008%20-%20Sn&#237;&#382;ek%20pad&#225;%20-%20YouTube.mp3" TargetMode="External"/><Relationship Id="rId5" Type="http://schemas.openxmlformats.org/officeDocument/2006/relationships/image" Target="../media/image128.png"/><Relationship Id="rId4" Type="http://schemas.openxmlformats.org/officeDocument/2006/relationships/image" Target="../media/image180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2" Type="http://schemas.openxmlformats.org/officeDocument/2006/relationships/image" Target="../media/image18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5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eg"/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0.jpe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jpeg"/><Relationship Id="rId3" Type="http://schemas.openxmlformats.org/officeDocument/2006/relationships/image" Target="../media/image192.jpeg"/><Relationship Id="rId7" Type="http://schemas.openxmlformats.org/officeDocument/2006/relationships/image" Target="../media/image196.jpeg"/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5.jpeg"/><Relationship Id="rId11" Type="http://schemas.openxmlformats.org/officeDocument/2006/relationships/image" Target="../media/image200.jpeg"/><Relationship Id="rId5" Type="http://schemas.openxmlformats.org/officeDocument/2006/relationships/image" Target="../media/image194.jpeg"/><Relationship Id="rId10" Type="http://schemas.openxmlformats.org/officeDocument/2006/relationships/image" Target="../media/image199.jpeg"/><Relationship Id="rId4" Type="http://schemas.openxmlformats.org/officeDocument/2006/relationships/image" Target="../media/image193.jpeg"/><Relationship Id="rId9" Type="http://schemas.openxmlformats.org/officeDocument/2006/relationships/image" Target="../media/image198.jpe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jpeg"/><Relationship Id="rId3" Type="http://schemas.openxmlformats.org/officeDocument/2006/relationships/image" Target="../media/image202.jpeg"/><Relationship Id="rId7" Type="http://schemas.openxmlformats.org/officeDocument/2006/relationships/image" Target="../media/image206.jpeg"/><Relationship Id="rId2" Type="http://schemas.openxmlformats.org/officeDocument/2006/relationships/image" Target="../media/image20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5.jpeg"/><Relationship Id="rId5" Type="http://schemas.openxmlformats.org/officeDocument/2006/relationships/image" Target="../media/image204.jpeg"/><Relationship Id="rId4" Type="http://schemas.openxmlformats.org/officeDocument/2006/relationships/image" Target="../media/image203.jpeg"/><Relationship Id="rId9" Type="http://schemas.openxmlformats.org/officeDocument/2006/relationships/image" Target="../media/image208.jpe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6000" dirty="0" smtClean="0"/>
              <a:t>OHAŘE  2011</a:t>
            </a:r>
            <a:endParaRPr lang="cs-CZ" sz="60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03648" y="3356992"/>
            <a:ext cx="6400800" cy="1285884"/>
          </a:xfrm>
        </p:spPr>
        <p:txBody>
          <a:bodyPr/>
          <a:lstStyle/>
          <a:p>
            <a:r>
              <a:rPr lang="cs-CZ" dirty="0" smtClean="0"/>
              <a:t>kronika obce trochu jinak</a:t>
            </a:r>
            <a:endParaRPr lang="cs-CZ" dirty="0"/>
          </a:p>
        </p:txBody>
      </p:sp>
      <p:pic>
        <p:nvPicPr>
          <p:cNvPr id="4" name="Richard Pachman,violoncello Jiří Bárta - Západ Slunce (Sunset) - YouTub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316416" y="47667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2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Zastupitelé obce</a:t>
            </a:r>
            <a:endParaRPr lang="cs-CZ" dirty="0"/>
          </a:p>
        </p:txBody>
      </p:sp>
      <p:pic>
        <p:nvPicPr>
          <p:cNvPr id="5" name="Picture 1" descr="D:\obec-PC obývák\PREZENTACE 2007\Obešlová-zmenšený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0458" y="1340768"/>
            <a:ext cx="1557112" cy="1944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029FF-595D-40FD-8810-737041D478D3}" type="slidenum">
              <a:rPr lang="cs-CZ" smtClean="0"/>
              <a:pPr/>
              <a:t>2</a:t>
            </a:fld>
            <a:endParaRPr lang="cs-CZ" dirty="0"/>
          </a:p>
        </p:txBody>
      </p:sp>
      <p:pic>
        <p:nvPicPr>
          <p:cNvPr id="6" name="Picture 2" descr="D:\obec-PC obývák\PREZENTACE 2007\Michálek Luboš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340768"/>
            <a:ext cx="1586456" cy="1973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ovéPole 7"/>
          <p:cNvSpPr txBox="1"/>
          <p:nvPr/>
        </p:nvSpPr>
        <p:spPr>
          <a:xfrm>
            <a:off x="899592" y="3356992"/>
            <a:ext cx="1296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>
                <a:solidFill>
                  <a:schemeClr val="tx2"/>
                </a:solidFill>
              </a:rPr>
              <a:t>V. </a:t>
            </a:r>
            <a:r>
              <a:rPr lang="cs-CZ" b="1" dirty="0" err="1" smtClean="0">
                <a:solidFill>
                  <a:schemeClr val="tx2"/>
                </a:solidFill>
              </a:rPr>
              <a:t>Obešlová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4929190" y="3357562"/>
            <a:ext cx="1269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>
                <a:solidFill>
                  <a:schemeClr val="tx2"/>
                </a:solidFill>
              </a:rPr>
              <a:t>L. Michálek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6012160" y="6021288"/>
            <a:ext cx="1116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>
                <a:solidFill>
                  <a:schemeClr val="tx2"/>
                </a:solidFill>
              </a:rPr>
              <a:t>P. Mazura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3059832" y="3356992"/>
            <a:ext cx="10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>
                <a:solidFill>
                  <a:schemeClr val="tx2"/>
                </a:solidFill>
              </a:rPr>
              <a:t>F. Obešlo</a:t>
            </a:r>
            <a:endParaRPr lang="cs-CZ" b="1" dirty="0">
              <a:solidFill>
                <a:schemeClr val="tx2"/>
              </a:solidFill>
            </a:endParaRP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4" cstate="print"/>
          <a:srcRect l="3541"/>
          <a:stretch>
            <a:fillRect/>
          </a:stretch>
        </p:blipFill>
        <p:spPr bwMode="auto">
          <a:xfrm>
            <a:off x="1691680" y="3861048"/>
            <a:ext cx="1728192" cy="2033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ovéPole 12"/>
          <p:cNvSpPr txBox="1"/>
          <p:nvPr/>
        </p:nvSpPr>
        <p:spPr>
          <a:xfrm>
            <a:off x="1979712" y="6021288"/>
            <a:ext cx="1308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>
                <a:solidFill>
                  <a:schemeClr val="tx2"/>
                </a:solidFill>
              </a:rPr>
              <a:t>T. Suchánek</a:t>
            </a:r>
            <a:endParaRPr lang="cs-CZ" b="1" dirty="0">
              <a:solidFill>
                <a:schemeClr val="tx2"/>
              </a:solidFill>
            </a:endParaRPr>
          </a:p>
        </p:txBody>
      </p:sp>
      <p:pic>
        <p:nvPicPr>
          <p:cNvPr id="3" name="Picture 2" descr="D:\Fotografie 2010\Zastupitelé\Skokan Mirek.JPG"/>
          <p:cNvPicPr>
            <a:picLocks noChangeAspect="1" noChangeArrowheads="1"/>
          </p:cNvPicPr>
          <p:nvPr/>
        </p:nvPicPr>
        <p:blipFill>
          <a:blip r:embed="rId5" cstate="print">
            <a:lum bright="10000"/>
          </a:blip>
          <a:srcRect/>
          <a:stretch>
            <a:fillRect/>
          </a:stretch>
        </p:blipFill>
        <p:spPr bwMode="auto">
          <a:xfrm>
            <a:off x="6804248" y="1340768"/>
            <a:ext cx="1584176" cy="20115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ovéPole 14"/>
          <p:cNvSpPr txBox="1"/>
          <p:nvPr/>
        </p:nvSpPr>
        <p:spPr>
          <a:xfrm>
            <a:off x="6876256" y="3356992"/>
            <a:ext cx="1181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>
                <a:solidFill>
                  <a:schemeClr val="tx2"/>
                </a:solidFill>
              </a:rPr>
              <a:t>M. Skokan</a:t>
            </a:r>
            <a:endParaRPr lang="cs-CZ" b="1" dirty="0">
              <a:solidFill>
                <a:schemeClr val="tx2"/>
              </a:solidFill>
            </a:endParaRPr>
          </a:p>
        </p:txBody>
      </p:sp>
      <p:pic>
        <p:nvPicPr>
          <p:cNvPr id="17" name="Obrázek 16" descr="D:\Fotografie 2010\Zastupitelé\František Obešlo.jpg"/>
          <p:cNvPicPr/>
          <p:nvPr/>
        </p:nvPicPr>
        <p:blipFill>
          <a:blip r:embed="rId6" cstate="print"/>
          <a:srcRect b="2973"/>
          <a:stretch>
            <a:fillRect/>
          </a:stretch>
        </p:blipFill>
        <p:spPr bwMode="auto">
          <a:xfrm>
            <a:off x="2771800" y="1340769"/>
            <a:ext cx="1598345" cy="1944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Obrázek 17" descr="D:\Fotografie 2010\Zastupitelé\Suchánková Ivana.jpg"/>
          <p:cNvPicPr/>
          <p:nvPr/>
        </p:nvPicPr>
        <p:blipFill>
          <a:blip r:embed="rId7" cstate="print"/>
          <a:srcRect t="3111" r="10720" b="2222"/>
          <a:stretch>
            <a:fillRect/>
          </a:stretch>
        </p:blipFill>
        <p:spPr bwMode="auto">
          <a:xfrm>
            <a:off x="3779912" y="3861048"/>
            <a:ext cx="1656184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Obrázek 18" descr="C:\Users\user\Desktop\Prezentace 2009\Mazura.jpg"/>
          <p:cNvPicPr/>
          <p:nvPr/>
        </p:nvPicPr>
        <p:blipFill>
          <a:blip r:embed="rId8" cstate="print"/>
          <a:srcRect l="5185" b="9033"/>
          <a:stretch>
            <a:fillRect/>
          </a:stretch>
        </p:blipFill>
        <p:spPr bwMode="auto">
          <a:xfrm>
            <a:off x="5796136" y="3861048"/>
            <a:ext cx="1584896" cy="20217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extovéPole 19"/>
          <p:cNvSpPr txBox="1"/>
          <p:nvPr/>
        </p:nvSpPr>
        <p:spPr>
          <a:xfrm>
            <a:off x="3851920" y="6021288"/>
            <a:ext cx="1494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>
                <a:solidFill>
                  <a:schemeClr val="tx2"/>
                </a:solidFill>
              </a:rPr>
              <a:t>I. Suchánková</a:t>
            </a:r>
            <a:endParaRPr lang="cs-CZ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3" grpId="0"/>
      <p:bldP spid="15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Leden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11256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cs-CZ" dirty="0" smtClean="0"/>
              <a:t>1. 1.	Podání žádosti o dotaci z Fondu podpory dobrovolných 	hasičů – starší stříkačka PPS 12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4. 1.	Podání žádosti o dotaci z Fondu kultury a obnovy památek – 	obnova křížku na hřbitově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8. 1.	Robovská Ludmila, č.p. 42 – 80 let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9. 1.	V Betlémě není místo, představení dětí z Přelouče v kostele, 	farnost Ohaře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10. 1.	Podání žádosti o dotaci z FROM 2011 – zateplení školky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10. 1.	Podání žádosti o dotaci z Fondu životního prostředí – ČOV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27. 1.	Narození Dominika </a:t>
            </a:r>
            <a:r>
              <a:rPr lang="cs-CZ" dirty="0" err="1" smtClean="0"/>
              <a:t>Jaborského</a:t>
            </a:r>
            <a:r>
              <a:rPr lang="cs-CZ" dirty="0" smtClean="0"/>
              <a:t>, </a:t>
            </a:r>
            <a:r>
              <a:rPr lang="cs-CZ" dirty="0" err="1" smtClean="0"/>
              <a:t>č.p</a:t>
            </a:r>
            <a:r>
              <a:rPr lang="cs-CZ" dirty="0" smtClean="0"/>
              <a:t>. 151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31. 1.	Ukončení veřejné služby M. Čureji, Výčapy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Začátek ledna – oteplení, sníh roztál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Děti na horách, V. Louman, SDH Ohaře</a:t>
            </a:r>
          </a:p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  <p:transition spd="slow" advClick="0" advTm="14000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Leden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4</a:t>
            </a:fld>
            <a:endParaRPr lang="cs-CZ"/>
          </a:p>
        </p:txBody>
      </p:sp>
      <p:pic>
        <p:nvPicPr>
          <p:cNvPr id="109574" name="Picture 6" descr="Děti z Přelouče&#10;9.1.2011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355976" y="1124744"/>
            <a:ext cx="4464496" cy="3348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9570" name="Picture 2" descr="Děti z Přelouče&#10;9.1.2011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251520" y="3140968"/>
            <a:ext cx="4440493" cy="333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09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Leden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5</a:t>
            </a:fld>
            <a:endParaRPr lang="cs-CZ"/>
          </a:p>
        </p:txBody>
      </p:sp>
      <p:pic>
        <p:nvPicPr>
          <p:cNvPr id="10245" name="Picture 5" descr="C:\Documents and Settings\obeslo\Plocha\OHARE_2011_fotky\Fotky na výšku\OhareJaborský Dominik_27.1.2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780928"/>
            <a:ext cx="4655840" cy="3491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4" name="Picture 4" descr="C:\Documents and Settings\obeslo\Plocha\OHARE_2011_fotky\Fotky na výšku\OhareSnimek 0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196752"/>
            <a:ext cx="4655840" cy="3491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Leden</a:t>
            </a:r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6</a:t>
            </a:fld>
            <a:endParaRPr lang="cs-CZ"/>
          </a:p>
        </p:txBody>
      </p:sp>
      <p:pic>
        <p:nvPicPr>
          <p:cNvPr id="107522" name="Picture 2" descr="Na horách&#10;leden 2011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4716016" y="3573016"/>
            <a:ext cx="3960440" cy="29703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2" descr="Na horách&#10;leden 2011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251520" y="2132856"/>
            <a:ext cx="4176464" cy="31323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C:\Documents and Settings\obeslo\Plocha\OHARE_2011_fotky\Fotky na výšku\OhareDSC01227.jpg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4716016" y="404664"/>
            <a:ext cx="3960440" cy="297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107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Leden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7</a:t>
            </a:fld>
            <a:endParaRPr lang="cs-CZ"/>
          </a:p>
        </p:txBody>
      </p:sp>
      <p:pic>
        <p:nvPicPr>
          <p:cNvPr id="106500" name="Picture 4" descr="Na horách&#10;leden 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516" y="2564904"/>
            <a:ext cx="4320480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Documents and Settings\obeslo\Plocha\OHARE_2011_fotky\Fotky na výšku\OhareDSC012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196752"/>
            <a:ext cx="4176464" cy="31323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06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Únor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2453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cs-CZ" sz="2200" dirty="0" smtClean="0"/>
              <a:t>1. 2.	Přihláška webových stránek do soutěže o Zlatý erb</a:t>
            </a:r>
          </a:p>
          <a:p>
            <a:pPr>
              <a:buNone/>
            </a:pPr>
            <a:r>
              <a:rPr lang="cs-CZ" sz="2200" dirty="0" smtClean="0"/>
              <a:t>1. 2.	Omezení dopravní obslužnosti, KÚSK</a:t>
            </a:r>
          </a:p>
          <a:p>
            <a:pPr>
              <a:buNone/>
            </a:pPr>
            <a:r>
              <a:rPr lang="cs-CZ" sz="2200" dirty="0" smtClean="0"/>
              <a:t>3. 2.	Dopravní nehoda, poškození veřejného osvětlení u č.p. 62</a:t>
            </a:r>
          </a:p>
          <a:p>
            <a:pPr>
              <a:buNone/>
            </a:pPr>
            <a:r>
              <a:rPr lang="cs-CZ" sz="2200" dirty="0" smtClean="0"/>
              <a:t>4. 2.	VIA projekt, prezentace projektu v Praze</a:t>
            </a:r>
          </a:p>
          <a:p>
            <a:pPr>
              <a:buNone/>
            </a:pPr>
            <a:r>
              <a:rPr lang="cs-CZ" sz="2200" dirty="0" smtClean="0"/>
              <a:t>5. 2.	Výroční schůze KOŽ</a:t>
            </a:r>
          </a:p>
          <a:p>
            <a:pPr>
              <a:buNone/>
            </a:pPr>
            <a:r>
              <a:rPr lang="cs-CZ" sz="2200" dirty="0" smtClean="0"/>
              <a:t>17. 2.	Kontrola hospodaření obce za rok 2010, KÚSK</a:t>
            </a:r>
          </a:p>
          <a:p>
            <a:pPr>
              <a:buNone/>
            </a:pPr>
            <a:r>
              <a:rPr lang="cs-CZ" sz="2200" dirty="0" smtClean="0"/>
              <a:t>18. 2.	Oprava rozvodné skříně u bytovky, ČEZ</a:t>
            </a:r>
          </a:p>
          <a:p>
            <a:pPr>
              <a:buNone/>
            </a:pPr>
            <a:r>
              <a:rPr lang="cs-CZ" sz="2200" dirty="0" smtClean="0"/>
              <a:t>24. 2.	Napojení fotovoltaiky firmy Proteco Agro do sítě ČEZ</a:t>
            </a:r>
          </a:p>
          <a:p>
            <a:pPr>
              <a:buNone/>
            </a:pPr>
            <a:r>
              <a:rPr lang="cs-CZ" sz="2200" dirty="0" smtClean="0"/>
              <a:t>26. 2.	Trojboj ve společenských hrách – pro nezájem zrušen</a:t>
            </a:r>
          </a:p>
          <a:p>
            <a:pPr>
              <a:buNone/>
            </a:pPr>
            <a:r>
              <a:rPr lang="cs-CZ" sz="2200" dirty="0" smtClean="0"/>
              <a:t>28. 2.	Eliška Ptáčková, č.p. 81, nejlepší čtenář roku 2010</a:t>
            </a:r>
          </a:p>
          <a:p>
            <a:pPr>
              <a:buNone/>
            </a:pPr>
            <a:r>
              <a:rPr lang="cs-CZ" sz="2200" dirty="0" smtClean="0"/>
              <a:t>Bez sněhu, ve druhé polovině měsíce mrazy </a:t>
            </a:r>
            <a:endParaRPr lang="cs-CZ" sz="22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8</a:t>
            </a:fld>
            <a:endParaRPr lang="cs-CZ"/>
          </a:p>
        </p:txBody>
      </p:sp>
    </p:spTree>
  </p:cSld>
  <p:clrMapOvr>
    <a:masterClrMapping/>
  </p:clrMapOvr>
  <p:transition spd="slow" advClick="0" advTm="14000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Únor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9</a:t>
            </a:fld>
            <a:endParaRPr lang="cs-CZ"/>
          </a:p>
        </p:txBody>
      </p:sp>
      <p:pic>
        <p:nvPicPr>
          <p:cNvPr id="8196" name="Picture 4" descr="C:\Documents and Settings\obeslo\Plocha\OHARE_2011_fotky\Fotky na výšku\Ohare3.2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3635896" y="332656"/>
            <a:ext cx="4272475" cy="3204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4452" name="Picture 4" descr="Veřejné osvětlení&#10;únor 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44824"/>
            <a:ext cx="3294365" cy="4392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5" name="Picture 3" descr="C:\Documents and Settings\obeslo\Plocha\OHARE_2011_fotky\Fotky na výšku\Ohare3.2 (2).jpg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5220072" y="2276872"/>
            <a:ext cx="3294366" cy="4392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104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Únor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10</a:t>
            </a:fld>
            <a:endParaRPr lang="cs-CZ"/>
          </a:p>
        </p:txBody>
      </p:sp>
      <p:pic>
        <p:nvPicPr>
          <p:cNvPr id="103426" name="Picture 2" descr="Prezentace projektu v Praze&#10;4.2.2011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67543" y="1340767"/>
            <a:ext cx="4032449" cy="30243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428" name="Picture 4" descr="Prezentace projektu v Praze&#10;4.2.2011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4788024" y="1340768"/>
            <a:ext cx="4007768" cy="3005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430" name="Picture 6" descr="Prezentace projektu v Praze&#10;4.2.2011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2483768" y="3429000"/>
            <a:ext cx="4295800" cy="3221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3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0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103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Únor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11</a:t>
            </a:fld>
            <a:endParaRPr lang="cs-CZ"/>
          </a:p>
        </p:txBody>
      </p:sp>
      <p:pic>
        <p:nvPicPr>
          <p:cNvPr id="3074" name="Picture 2" descr="C:\Documents and Settings\obeslo\Plocha\OHARE_2011_fotky\Fotky na výšku\Ohare17.2 (3)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283968" y="3068960"/>
            <a:ext cx="4488160" cy="3366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C:\Documents and Settings\obeslo\Plocha\OHARE_2011_fotky\Fotky na výšku\Ohare17.2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323528" y="1484784"/>
            <a:ext cx="4464496" cy="3348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Únor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12</a:t>
            </a:fld>
            <a:endParaRPr lang="cs-CZ"/>
          </a:p>
        </p:txBody>
      </p:sp>
      <p:pic>
        <p:nvPicPr>
          <p:cNvPr id="102402" name="Picture 2" descr="Rozvodná skříň u bytovky&#10;únor 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132856"/>
            <a:ext cx="3960440" cy="297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D:\Fotografie 2012\PROTECO_panely_koně\Proteco_29.11 (11) - Kopi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573016"/>
            <a:ext cx="3960440" cy="297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D:\Fotografie 2012\PROTECO_panely_koně\Proteco_29.11 - Kopi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76672"/>
            <a:ext cx="3967989" cy="29759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2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Nejlepší čtenář 2010&#10;Eliška Ptáčková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1196752"/>
            <a:ext cx="3888432" cy="51845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Únor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13</a:t>
            </a:fld>
            <a:endParaRPr lang="cs-CZ"/>
          </a:p>
        </p:txBody>
      </p:sp>
      <p:pic>
        <p:nvPicPr>
          <p:cNvPr id="89089" name="Picture 1" descr="C:\Documents and Settings\obeslo\Plocha\2_OHARE_2011_fotky\Fotky_na výšku\Nejlepší čtenář_2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556792"/>
            <a:ext cx="3331655" cy="47278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90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90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9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89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100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Březen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cs-CZ" dirty="0" smtClean="0"/>
              <a:t>1. 3.	Nástup J. Vávry, </a:t>
            </a:r>
            <a:r>
              <a:rPr lang="cs-CZ" dirty="0" err="1" smtClean="0"/>
              <a:t>č.p</a:t>
            </a:r>
            <a:r>
              <a:rPr lang="cs-CZ" dirty="0" smtClean="0"/>
              <a:t>. 65, VPP, úklid obce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5. 3.	Výroční schůze KOŽ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9. 3.	Beseda o zahrádkaření, J. Materna, Starý Kolín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10.3.	Zápis do MŠ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17. 3.	Morávková Jana, č.p. 16 – 60 let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21. 3.	Podání žádosti na pořízení Úpravy a Změny č. 2 ÚPO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25. 3.	Oprava veřejného rozhlasu, F. Novák, </a:t>
            </a:r>
            <a:r>
              <a:rPr lang="cs-CZ" dirty="0" err="1" smtClean="0"/>
              <a:t>č.p</a:t>
            </a:r>
            <a:r>
              <a:rPr lang="cs-CZ" dirty="0" smtClean="0"/>
              <a:t>. 62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31. 3.	Ukončení veřejné služby M. </a:t>
            </a:r>
            <a:r>
              <a:rPr lang="cs-CZ" dirty="0" err="1" smtClean="0"/>
              <a:t>Šamka</a:t>
            </a:r>
            <a:r>
              <a:rPr lang="cs-CZ" dirty="0" smtClean="0"/>
              <a:t>, Kolín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31. 3 – 2. 4.	</a:t>
            </a:r>
            <a:r>
              <a:rPr lang="cs-CZ" dirty="0" err="1" smtClean="0"/>
              <a:t>eTwinningová</a:t>
            </a:r>
            <a:r>
              <a:rPr lang="cs-CZ" dirty="0" smtClean="0"/>
              <a:t> konference Budapešť, I. Dudková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Anketa – budoucí podoba veřejného prostranství u kostela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Nákup traktůrku na sekání trávy, nákup nové sekačky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Ořez stromů v obci, ořez keřů u silnice na Polní </a:t>
            </a:r>
            <a:r>
              <a:rPr lang="cs-CZ" dirty="0" err="1" smtClean="0"/>
              <a:t>Chrčice</a:t>
            </a:r>
            <a:endParaRPr lang="cs-CZ" dirty="0" smtClean="0"/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Zima do 10. března, v noci mrazy, pak oteplení</a:t>
            </a:r>
          </a:p>
          <a:p>
            <a:pPr>
              <a:buNone/>
            </a:pPr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14</a:t>
            </a:fld>
            <a:endParaRPr lang="cs-CZ" dirty="0"/>
          </a:p>
        </p:txBody>
      </p:sp>
    </p:spTree>
  </p:cSld>
  <p:clrMapOvr>
    <a:masterClrMapping/>
  </p:clrMapOvr>
  <p:transition spd="slow" advClick="0" advTm="14000"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Březen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15</a:t>
            </a:fld>
            <a:endParaRPr lang="cs-CZ"/>
          </a:p>
        </p:txBody>
      </p:sp>
      <p:pic>
        <p:nvPicPr>
          <p:cNvPr id="111618" name="Picture 2" descr="C:\Documents and Settings\obeslo\Plocha\2_OHARE_2011_fotky\Fotky_na výšku\Ohare9.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340769"/>
            <a:ext cx="3744416" cy="4992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3" descr="C:\Documents and Settings\obeslo\Plocha\2_OHARE_2011_fotky\Plakate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340768"/>
            <a:ext cx="3611860" cy="4997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11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Březen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16</a:t>
            </a:fld>
            <a:endParaRPr lang="cs-CZ"/>
          </a:p>
        </p:txBody>
      </p:sp>
      <p:pic>
        <p:nvPicPr>
          <p:cNvPr id="1026" name="Picture 2" descr="C:\Documents and Settings\obeslo\Plocha\2_OHARE_2011_fotky\2011_zap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268760"/>
            <a:ext cx="3696598" cy="5276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Březen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17</a:t>
            </a:fld>
            <a:endParaRPr lang="cs-CZ"/>
          </a:p>
        </p:txBody>
      </p:sp>
      <p:pic>
        <p:nvPicPr>
          <p:cNvPr id="95236" name="Picture 4" descr="Veřejný rozhlas&#10;březen 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340767"/>
            <a:ext cx="3744416" cy="49925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5238" name="Picture 6" descr="Veřejný rozhlas&#10;březen 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340768"/>
            <a:ext cx="3744416" cy="4992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5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5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95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95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95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95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Březen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18</a:t>
            </a:fld>
            <a:endParaRPr lang="cs-CZ"/>
          </a:p>
        </p:txBody>
      </p:sp>
      <p:pic>
        <p:nvPicPr>
          <p:cNvPr id="7170" name="Picture 2" descr="C:\Documents and Settings\obeslo\Plocha\OHARE_2011_fotky\Fotky na výšku\Ohare8.5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2060848"/>
            <a:ext cx="4680520" cy="35103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3186" name="Picture 2" descr="Práce s traktůrkem&#10;červenec 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84784"/>
            <a:ext cx="3708412" cy="4944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93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93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93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Březen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19</a:t>
            </a:fld>
            <a:endParaRPr lang="cs-CZ"/>
          </a:p>
        </p:txBody>
      </p:sp>
      <p:pic>
        <p:nvPicPr>
          <p:cNvPr id="98306" name="Picture 2" descr="Ořez stromů&#10;březen 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412775"/>
            <a:ext cx="3744416" cy="49925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7041" name="Picture 1" descr="C:\Documents and Settings\obeslo\Plocha\2_OHARE_2011_fotky\Fotky_na výšku\Ohare10.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1412776"/>
            <a:ext cx="3726414" cy="4968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Richard Pachman,Jaroslav Svěcený,Jiří Bárta - Jaro - YouTub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532440" y="40466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8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8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9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87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87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87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Duben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cs-CZ" sz="2200" dirty="0" smtClean="0"/>
              <a:t>4. 4.	Nákup míchačky</a:t>
            </a:r>
          </a:p>
          <a:p>
            <a:pPr>
              <a:buNone/>
            </a:pPr>
            <a:r>
              <a:rPr lang="cs-CZ" sz="2200" dirty="0" smtClean="0"/>
              <a:t>6. 4.	Fryčová Jiřina, č.p. 87 – 65 let</a:t>
            </a:r>
          </a:p>
          <a:p>
            <a:pPr>
              <a:buNone/>
            </a:pPr>
            <a:r>
              <a:rPr lang="cs-CZ" sz="2200" dirty="0" smtClean="0"/>
              <a:t>7. 4.	</a:t>
            </a:r>
            <a:r>
              <a:rPr lang="cs-CZ" sz="2200" dirty="0" err="1" smtClean="0"/>
              <a:t>Lehotová</a:t>
            </a:r>
            <a:r>
              <a:rPr lang="cs-CZ" sz="2200" dirty="0" smtClean="0"/>
              <a:t> Zuzana, č.p. 68 – 65 let</a:t>
            </a:r>
          </a:p>
          <a:p>
            <a:pPr>
              <a:buNone/>
            </a:pPr>
            <a:r>
              <a:rPr lang="cs-CZ" sz="2200" dirty="0" smtClean="0"/>
              <a:t>8. 4.	Oprava trafostanice, ČEZ</a:t>
            </a:r>
          </a:p>
          <a:p>
            <a:pPr>
              <a:buNone/>
            </a:pPr>
            <a:r>
              <a:rPr lang="cs-CZ" sz="2200" dirty="0" smtClean="0"/>
              <a:t>9. 4.	Výroční schůze SDH Ohaře</a:t>
            </a:r>
          </a:p>
          <a:p>
            <a:pPr>
              <a:buNone/>
            </a:pPr>
            <a:r>
              <a:rPr lang="cs-CZ" sz="2200" dirty="0" smtClean="0"/>
              <a:t>12. 4.	Slavnostní ukončení projektu „Solární energie do 	školek“, MAS Zálabí, MŠ Ohaře</a:t>
            </a:r>
          </a:p>
          <a:p>
            <a:pPr>
              <a:buNone/>
            </a:pPr>
            <a:r>
              <a:rPr lang="cs-CZ" sz="2200" dirty="0" smtClean="0"/>
              <a:t>20. 4.	Porada starostů, Kolín</a:t>
            </a:r>
          </a:p>
          <a:p>
            <a:pPr>
              <a:buNone/>
            </a:pPr>
            <a:r>
              <a:rPr lang="cs-CZ" sz="2200" dirty="0" smtClean="0"/>
              <a:t>23. 4.	Sběr železného šrotu, SDH Ohaře</a:t>
            </a:r>
          </a:p>
          <a:p>
            <a:pPr>
              <a:buNone/>
            </a:pPr>
            <a:r>
              <a:rPr lang="cs-CZ" sz="2200" dirty="0" smtClean="0"/>
              <a:t>Oprava zastávky – SDH Ohaře a děti</a:t>
            </a:r>
          </a:p>
          <a:p>
            <a:pPr>
              <a:buNone/>
            </a:pPr>
            <a:r>
              <a:rPr lang="cs-CZ" sz="2200" dirty="0" smtClean="0"/>
              <a:t>Stavba dvou kanálů směr Polní </a:t>
            </a:r>
            <a:r>
              <a:rPr lang="cs-CZ" sz="2200" dirty="0" err="1" smtClean="0"/>
              <a:t>Chrčice</a:t>
            </a:r>
            <a:r>
              <a:rPr lang="cs-CZ" sz="2200" dirty="0" smtClean="0"/>
              <a:t> a 40m dešťové kanalizace podél zahrady č.p. 7</a:t>
            </a:r>
          </a:p>
          <a:p>
            <a:pPr>
              <a:lnSpc>
                <a:spcPct val="80000"/>
              </a:lnSpc>
              <a:buNone/>
            </a:pPr>
            <a:endParaRPr lang="cs-CZ" sz="2200" b="1" dirty="0" smtClean="0"/>
          </a:p>
          <a:p>
            <a:endParaRPr lang="cs-CZ" sz="2200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20</a:t>
            </a:fld>
            <a:endParaRPr lang="cs-CZ"/>
          </a:p>
        </p:txBody>
      </p:sp>
    </p:spTree>
  </p:cSld>
  <p:clrMapOvr>
    <a:masterClrMapping/>
  </p:clrMapOvr>
  <p:transition spd="slow" advClick="0" advTm="14000"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Duben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21</a:t>
            </a:fld>
            <a:endParaRPr lang="cs-CZ"/>
          </a:p>
        </p:txBody>
      </p:sp>
      <p:pic>
        <p:nvPicPr>
          <p:cNvPr id="88066" name="Picture 2" descr="Trafostanice&#10;duben 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3744416" cy="49925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8068" name="Picture 4" descr="Trafostanice&#10;duben 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412777"/>
            <a:ext cx="3707904" cy="4943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8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88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Duben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22</a:t>
            </a:fld>
            <a:endParaRPr lang="cs-CZ"/>
          </a:p>
        </p:txBody>
      </p:sp>
      <p:pic>
        <p:nvPicPr>
          <p:cNvPr id="114692" name="Picture 4" descr="Výroční schůze&#10;9.4.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692696"/>
            <a:ext cx="4655840" cy="3491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4690" name="Picture 2" descr="Výroční schůze&#10;9.4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068960"/>
            <a:ext cx="4608512" cy="3456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14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14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50" name="Picture 10" descr="12.4.2011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283968" y="548680"/>
            <a:ext cx="4464496" cy="3348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7048" name="Picture 8" descr="12.4.2011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251520" y="1412776"/>
            <a:ext cx="4560507" cy="3420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Duben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23</a:t>
            </a:fld>
            <a:endParaRPr lang="cs-CZ"/>
          </a:p>
        </p:txBody>
      </p:sp>
      <p:pic>
        <p:nvPicPr>
          <p:cNvPr id="87046" name="Picture 6" descr="12.4.2011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3779912" y="3356992"/>
            <a:ext cx="4392488" cy="32943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7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7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7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87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87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87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87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Duben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24</a:t>
            </a:fld>
            <a:endParaRPr lang="cs-CZ"/>
          </a:p>
        </p:txBody>
      </p:sp>
      <p:pic>
        <p:nvPicPr>
          <p:cNvPr id="86018" name="Picture 2" descr="Oprava zastávky&#10;2.4.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4320480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6020" name="Picture 4" descr="Oprava zastávky&#10;3.4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268760"/>
            <a:ext cx="4248472" cy="31863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6022" name="Picture 6" descr="Oprava zastávky&#10;18.4.20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3861048"/>
            <a:ext cx="3744416" cy="280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86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860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860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86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Duben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25</a:t>
            </a:fld>
            <a:endParaRPr lang="cs-CZ"/>
          </a:p>
        </p:txBody>
      </p:sp>
      <p:pic>
        <p:nvPicPr>
          <p:cNvPr id="83970" name="Picture 2" descr="Dešťová kanalizace&#10;duben 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12776"/>
            <a:ext cx="3834425" cy="5112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3972" name="Picture 4" descr="Dešťová kanalizace&#10;duben 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412776"/>
            <a:ext cx="3780419" cy="5040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39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39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839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839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Květen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7260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buNone/>
            </a:pPr>
            <a:r>
              <a:rPr lang="cs-CZ" sz="2600" dirty="0" smtClean="0"/>
              <a:t>5. 5.	Kolaudační souhlas k veřejnému osvětlení směr </a:t>
            </a:r>
            <a:r>
              <a:rPr lang="cs-CZ" sz="2600" dirty="0" err="1" smtClean="0"/>
              <a:t>Pol</a:t>
            </a:r>
            <a:r>
              <a:rPr lang="cs-CZ" sz="2600" dirty="0" smtClean="0"/>
              <a:t>. </a:t>
            </a:r>
            <a:r>
              <a:rPr lang="cs-CZ" sz="2600" dirty="0" err="1" smtClean="0"/>
              <a:t>Chrčice</a:t>
            </a:r>
            <a:endParaRPr lang="cs-CZ" sz="2600" dirty="0" smtClean="0"/>
          </a:p>
          <a:p>
            <a:pPr>
              <a:lnSpc>
                <a:spcPct val="120000"/>
              </a:lnSpc>
              <a:buNone/>
            </a:pPr>
            <a:r>
              <a:rPr lang="cs-CZ" sz="2600" dirty="0" smtClean="0"/>
              <a:t>13. 5.	Koncert žáků a učitelů ZUŠ Nymburk v kostele</a:t>
            </a:r>
          </a:p>
          <a:p>
            <a:pPr>
              <a:lnSpc>
                <a:spcPct val="120000"/>
              </a:lnSpc>
              <a:buNone/>
            </a:pPr>
            <a:r>
              <a:rPr lang="cs-CZ" sz="2600" dirty="0" smtClean="0"/>
              <a:t>17. 5.	Dostál Bohuslav, č.p. 75 – 80 let</a:t>
            </a:r>
          </a:p>
          <a:p>
            <a:pPr>
              <a:lnSpc>
                <a:spcPct val="120000"/>
              </a:lnSpc>
              <a:buNone/>
            </a:pPr>
            <a:r>
              <a:rPr lang="cs-CZ" sz="2600" dirty="0" smtClean="0"/>
              <a:t>17. 5.	Pokorný Josef, č.p. 2 – 75 let</a:t>
            </a:r>
          </a:p>
          <a:p>
            <a:pPr>
              <a:lnSpc>
                <a:spcPct val="120000"/>
              </a:lnSpc>
              <a:buNone/>
            </a:pPr>
            <a:r>
              <a:rPr lang="cs-CZ" sz="2600" dirty="0" smtClean="0"/>
              <a:t>17. 5.	Vyčištění příkopu za hřbitovem</a:t>
            </a:r>
          </a:p>
          <a:p>
            <a:pPr>
              <a:lnSpc>
                <a:spcPct val="120000"/>
              </a:lnSpc>
              <a:buNone/>
            </a:pPr>
            <a:r>
              <a:rPr lang="cs-CZ" sz="2600" dirty="0" smtClean="0"/>
              <a:t>21. 5.	Janák Josef, č.p. 130 – 75 let</a:t>
            </a:r>
          </a:p>
          <a:p>
            <a:pPr>
              <a:lnSpc>
                <a:spcPct val="120000"/>
              </a:lnSpc>
              <a:buNone/>
            </a:pPr>
            <a:r>
              <a:rPr lang="cs-CZ" sz="2600" dirty="0" smtClean="0"/>
              <a:t>23. 5. – 3. 6.	Odborná praxe J. Patočkové ml. na OÚ</a:t>
            </a:r>
          </a:p>
          <a:p>
            <a:pPr>
              <a:lnSpc>
                <a:spcPct val="120000"/>
              </a:lnSpc>
              <a:buNone/>
            </a:pPr>
            <a:r>
              <a:rPr lang="cs-CZ" sz="2600" dirty="0" smtClean="0"/>
              <a:t>25. 5.	Nástup S. Šulcové z </a:t>
            </a:r>
            <a:r>
              <a:rPr lang="cs-CZ" sz="2600" dirty="0" err="1" smtClean="0"/>
              <a:t>Němčic</a:t>
            </a:r>
            <a:r>
              <a:rPr lang="cs-CZ" sz="2600" dirty="0" smtClean="0"/>
              <a:t> na veřejnou službu</a:t>
            </a:r>
          </a:p>
          <a:p>
            <a:pPr>
              <a:lnSpc>
                <a:spcPct val="120000"/>
              </a:lnSpc>
              <a:buNone/>
            </a:pPr>
            <a:r>
              <a:rPr lang="cs-CZ" sz="2600" dirty="0" smtClean="0"/>
              <a:t>28. 5.	</a:t>
            </a:r>
            <a:r>
              <a:rPr lang="cs-CZ" sz="2600" dirty="0" err="1" smtClean="0"/>
              <a:t>Černokostelecké</a:t>
            </a:r>
            <a:r>
              <a:rPr lang="cs-CZ" sz="2600" dirty="0" smtClean="0"/>
              <a:t> keramické trhy, zájezd</a:t>
            </a:r>
          </a:p>
          <a:p>
            <a:pPr>
              <a:lnSpc>
                <a:spcPct val="120000"/>
              </a:lnSpc>
              <a:buNone/>
            </a:pPr>
            <a:r>
              <a:rPr lang="cs-CZ" sz="2600" dirty="0" smtClean="0"/>
              <a:t>31. 5.	Podpis smlouvy o dílo s firmou TOST.CZ (zateplení školky)</a:t>
            </a:r>
          </a:p>
          <a:p>
            <a:pPr>
              <a:lnSpc>
                <a:spcPct val="120000"/>
              </a:lnSpc>
              <a:buNone/>
            </a:pPr>
            <a:r>
              <a:rPr lang="cs-CZ" sz="2600" dirty="0" smtClean="0"/>
              <a:t>Oprava místnosti pro služby – omítka, topení, malování</a:t>
            </a:r>
          </a:p>
          <a:p>
            <a:pPr>
              <a:lnSpc>
                <a:spcPct val="120000"/>
              </a:lnSpc>
              <a:buNone/>
            </a:pPr>
            <a:r>
              <a:rPr lang="cs-CZ" sz="2600" dirty="0" smtClean="0"/>
              <a:t>Otevření kadeřnictví v Ohařích, D. Burdová z </a:t>
            </a:r>
            <a:r>
              <a:rPr lang="cs-CZ" sz="2600" dirty="0" err="1" smtClean="0"/>
              <a:t>Němčic</a:t>
            </a:r>
            <a:endParaRPr lang="cs-CZ" sz="2600" dirty="0" smtClean="0"/>
          </a:p>
          <a:p>
            <a:pPr>
              <a:buNone/>
            </a:pPr>
            <a:endParaRPr lang="cs-CZ" b="1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26</a:t>
            </a:fld>
            <a:endParaRPr lang="cs-CZ"/>
          </a:p>
        </p:txBody>
      </p:sp>
    </p:spTree>
  </p:cSld>
  <p:clrMapOvr>
    <a:masterClrMapping/>
  </p:clrMapOvr>
  <p:transition spd="slow" advClick="0" advTm="14000">
    <p:wheel spokes="8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Květen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27</a:t>
            </a:fld>
            <a:endParaRPr lang="cs-CZ"/>
          </a:p>
        </p:txBody>
      </p:sp>
      <p:pic>
        <p:nvPicPr>
          <p:cNvPr id="81922" name="Picture 2" descr="ZUŠ Nymburk&#10;13.5.2011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3707904" y="404664"/>
            <a:ext cx="4871864" cy="36538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24" name="Picture 4" descr="ZUŠ Nymburk&#10;13.5.2011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395536" y="2996952"/>
            <a:ext cx="4800534" cy="36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Květen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28</a:t>
            </a:fld>
            <a:endParaRPr lang="cs-CZ"/>
          </a:p>
        </p:txBody>
      </p:sp>
      <p:pic>
        <p:nvPicPr>
          <p:cNvPr id="114690" name="Picture 2" descr="C:\Documents and Settings\obeslo\Plocha\2_OHARE_2011_fotky\Fotky_na výšku\Ohare17.5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4511824" cy="3383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4691" name="Picture 3" descr="C:\Documents and Settings\obeslo\Plocha\2_OHARE_2011_fotky\Fotky_na výšku\Ohare17.5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4427984" y="2924944"/>
            <a:ext cx="4464496" cy="3348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14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14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Květen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29</a:t>
            </a:fld>
            <a:endParaRPr lang="cs-CZ"/>
          </a:p>
        </p:txBody>
      </p:sp>
      <p:pic>
        <p:nvPicPr>
          <p:cNvPr id="76802" name="Picture 2" descr="Na palouku&#10;květen 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44824"/>
            <a:ext cx="4680520" cy="35103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6801" name="Picture 1" descr="C:\Documents and Settings\obeslo\Plocha\2_OHARE_2011_fotky\Fotky_na výšku\Ohare12.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340768"/>
            <a:ext cx="3744162" cy="4992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6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6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76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Květen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30</a:t>
            </a:fld>
            <a:endParaRPr lang="cs-CZ"/>
          </a:p>
        </p:txBody>
      </p:sp>
      <p:pic>
        <p:nvPicPr>
          <p:cNvPr id="79874" name="Picture 2" descr="Černokostelecké keramické trhy&#10;28.5.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44824"/>
            <a:ext cx="4752528" cy="3564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9876" name="Picture 4" descr="Černokostelecké keramické trhy&#10;28.5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196752"/>
            <a:ext cx="3653898" cy="48718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9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Květen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31</a:t>
            </a:fld>
            <a:endParaRPr lang="cs-CZ"/>
          </a:p>
        </p:txBody>
      </p:sp>
      <p:pic>
        <p:nvPicPr>
          <p:cNvPr id="75778" name="Picture 2" descr="Místnost pro služby&#10;květen 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132856"/>
            <a:ext cx="4320480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5782" name="Picture 6" descr="Místnost pro služby&#10;červen 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5" y="2132856"/>
            <a:ext cx="4272475" cy="3204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Květen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32</a:t>
            </a:fld>
            <a:endParaRPr lang="cs-CZ"/>
          </a:p>
        </p:txBody>
      </p:sp>
      <p:pic>
        <p:nvPicPr>
          <p:cNvPr id="7" name="Picture 4" descr="Místnost pro služby&#10;červen 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412776"/>
            <a:ext cx="3510390" cy="4680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7826" name="Picture 2" descr="Místnost pro služby&#10;červen 20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1" y="2204864"/>
            <a:ext cx="4704523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Richard Pachman,Jaroslav Svěcený - PianoViolin (Arrival) - YouTub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316416" y="47667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Červen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cs-CZ" sz="2200" dirty="0" smtClean="0"/>
              <a:t>3. 6.	Úprava polní cesty ke hřišti, OÚ a Proteco Agro</a:t>
            </a:r>
          </a:p>
          <a:p>
            <a:pPr>
              <a:buNone/>
            </a:pPr>
            <a:r>
              <a:rPr lang="cs-CZ" sz="2200" dirty="0" smtClean="0"/>
              <a:t>3. 6.	Kontrola sociálního a důchodového pojištění, OSSZ Kolín – 	bez závad</a:t>
            </a:r>
          </a:p>
          <a:p>
            <a:pPr>
              <a:buNone/>
            </a:pPr>
            <a:r>
              <a:rPr lang="cs-CZ" sz="2200" dirty="0" smtClean="0"/>
              <a:t>3. 6.	Žádost o poskytnutí grantu na Farmářské trhy v Ohařích</a:t>
            </a:r>
          </a:p>
          <a:p>
            <a:pPr>
              <a:buNone/>
            </a:pPr>
            <a:r>
              <a:rPr lang="cs-CZ" sz="2200" dirty="0" smtClean="0"/>
              <a:t>4. 6.	Výlet dětí SDH Ohaře na kolech, bowling, V. Louman</a:t>
            </a:r>
          </a:p>
          <a:p>
            <a:pPr>
              <a:buNone/>
            </a:pPr>
            <a:r>
              <a:rPr lang="cs-CZ" sz="2200" dirty="0" smtClean="0"/>
              <a:t>4. 6.	Svoz velkoobjemového a nebezpečného odpadu, SOP</a:t>
            </a:r>
          </a:p>
          <a:p>
            <a:pPr>
              <a:buNone/>
            </a:pPr>
            <a:r>
              <a:rPr lang="cs-CZ" sz="2200" dirty="0" smtClean="0"/>
              <a:t>6. 6.	Schválení dotací na zateplení školky a na požární stříkačku, 	Zastupitelstvo Středočeského kraje </a:t>
            </a:r>
          </a:p>
          <a:p>
            <a:pPr>
              <a:buNone/>
            </a:pPr>
            <a:r>
              <a:rPr lang="cs-CZ" sz="2200" dirty="0" smtClean="0"/>
              <a:t>11. 6.	Memoriál </a:t>
            </a:r>
            <a:r>
              <a:rPr lang="cs-CZ" sz="2200" dirty="0" err="1" smtClean="0"/>
              <a:t>Bohouše</a:t>
            </a:r>
            <a:r>
              <a:rPr lang="cs-CZ" sz="2200" dirty="0" smtClean="0"/>
              <a:t> Březiny a Dětský den, večer zábava </a:t>
            </a:r>
          </a:p>
          <a:p>
            <a:pPr>
              <a:buNone/>
            </a:pPr>
            <a:r>
              <a:rPr lang="cs-CZ" sz="2200" dirty="0" smtClean="0"/>
              <a:t>21. 6.	Hampl Jaroslav, č.p. 40 – 75 let</a:t>
            </a:r>
          </a:p>
          <a:p>
            <a:pPr>
              <a:buNone/>
            </a:pPr>
            <a:r>
              <a:rPr lang="cs-CZ" sz="2200" dirty="0" smtClean="0"/>
              <a:t>30. 6.	Ukončení pracovního poměru v MŠ Ohaře, pí. učitelka 	Jelínková</a:t>
            </a:r>
          </a:p>
          <a:p>
            <a:pPr>
              <a:buNone/>
            </a:pPr>
            <a:r>
              <a:rPr lang="cs-CZ" sz="2200" dirty="0" smtClean="0"/>
              <a:t>Rekonstrukce místnosti na OÚ pro potřeby spolků</a:t>
            </a:r>
            <a:endParaRPr lang="cs-CZ" sz="22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33</a:t>
            </a:fld>
            <a:endParaRPr lang="cs-CZ"/>
          </a:p>
        </p:txBody>
      </p:sp>
    </p:spTree>
  </p:cSld>
  <p:clrMapOvr>
    <a:masterClrMapping/>
  </p:clrMapOvr>
  <p:transition spd="slow" advClick="0" advTm="14000">
    <p:wheel spokes="8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Červen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34</a:t>
            </a:fld>
            <a:endParaRPr lang="cs-CZ"/>
          </a:p>
        </p:txBody>
      </p:sp>
      <p:pic>
        <p:nvPicPr>
          <p:cNvPr id="73730" name="Picture 2" descr="Cesta ke hřišti&#10;3.6.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476672"/>
            <a:ext cx="4608512" cy="3456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3732" name="Picture 4" descr="Cesta ke hřišti&#10;3.6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140968"/>
            <a:ext cx="4583832" cy="34378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3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3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3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Červen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35</a:t>
            </a:fld>
            <a:endParaRPr lang="cs-CZ"/>
          </a:p>
        </p:txBody>
      </p:sp>
      <p:pic>
        <p:nvPicPr>
          <p:cNvPr id="72708" name="Picture 4" descr="Výlet na kolech&#10;4.6.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68760"/>
            <a:ext cx="4476328" cy="33572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2706" name="Picture 2" descr="Výlet na kolech&#10;4.6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068960"/>
            <a:ext cx="4416491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Červen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36</a:t>
            </a:fld>
            <a:endParaRPr lang="cs-CZ"/>
          </a:p>
        </p:txBody>
      </p:sp>
      <p:pic>
        <p:nvPicPr>
          <p:cNvPr id="110594" name="Picture 2" descr="C:\Documents and Settings\obeslo\Plocha\2_OHARE_2011_fotky\Fotky_na výšku\Ohare4.6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060848"/>
            <a:ext cx="4320480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0595" name="Picture 3" descr="C:\Documents and Settings\obeslo\Plocha\2_OHARE_2011_fotky\Fotky_na výšku\Ohare4.6 (8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96398"/>
            <a:ext cx="3960440" cy="297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0596" name="Picture 4" descr="C:\Documents and Settings\obeslo\Plocha\2_OHARE_2011_fotky\Fotky_na výšku\Ohare4.6 (9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3429000"/>
            <a:ext cx="3960101" cy="2970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10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10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110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Červen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37</a:t>
            </a:fld>
            <a:endParaRPr lang="cs-CZ"/>
          </a:p>
        </p:txBody>
      </p:sp>
      <p:pic>
        <p:nvPicPr>
          <p:cNvPr id="71682" name="Picture 2" descr="Zahájení soutěží&#10;11.6.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060848"/>
            <a:ext cx="4608512" cy="3456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686" name="Picture 6" descr="Zahájení soutěží&#10;11.6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412776"/>
            <a:ext cx="3672408" cy="4896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7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Červen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38</a:t>
            </a:fld>
            <a:endParaRPr lang="cs-CZ"/>
          </a:p>
        </p:txBody>
      </p:sp>
      <p:pic>
        <p:nvPicPr>
          <p:cNvPr id="119812" name="Picture 4" descr="Soutěže žen&#10;11.6.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3573016"/>
            <a:ext cx="4151784" cy="3113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9814" name="Picture 6" descr="Soutěže žen&#10;11.6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404664"/>
            <a:ext cx="4151784" cy="3113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9816" name="Picture 8" descr="Soutěže dětí&#10;11.6.20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412776"/>
            <a:ext cx="3707904" cy="49438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19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198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198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19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119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6" name="Picture 4" descr="Dětský den&#10;11.6.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2776"/>
            <a:ext cx="4439816" cy="3329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Červen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39</a:t>
            </a:fld>
            <a:endParaRPr lang="cs-CZ"/>
          </a:p>
        </p:txBody>
      </p:sp>
      <p:pic>
        <p:nvPicPr>
          <p:cNvPr id="120834" name="Picture 2" descr="Dětský den&#10;11.6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2996952"/>
            <a:ext cx="4464496" cy="3348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20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Červen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40</a:t>
            </a:fld>
            <a:endParaRPr lang="cs-CZ"/>
          </a:p>
        </p:txBody>
      </p:sp>
      <p:pic>
        <p:nvPicPr>
          <p:cNvPr id="70658" name="Picture 2" descr="Klubovna ohařských spolků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1" y="1484784"/>
            <a:ext cx="6525325" cy="4608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Červen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41</a:t>
            </a:fld>
            <a:endParaRPr lang="cs-CZ"/>
          </a:p>
        </p:txBody>
      </p:sp>
      <p:pic>
        <p:nvPicPr>
          <p:cNvPr id="69634" name="Picture 2" descr="Klubovna ohařských spolků&#10;18.5.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0768"/>
            <a:ext cx="4355976" cy="3266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9636" name="Picture 4" descr="Klubovna ohařských spolků&#10;2.6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548680"/>
            <a:ext cx="4392488" cy="32943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9638" name="Picture 6" descr="Klubovna ohařských spolků&#10;21.7.20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3356992"/>
            <a:ext cx="4320480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9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6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Červen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42</a:t>
            </a:fld>
            <a:endParaRPr lang="cs-CZ"/>
          </a:p>
        </p:txBody>
      </p:sp>
      <p:pic>
        <p:nvPicPr>
          <p:cNvPr id="115714" name="Picture 2" descr="Klubovna ohařských spolků&#10;30.6.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56792"/>
            <a:ext cx="4392488" cy="32943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5716" name="Picture 4" descr="Klubovna ohařských spolků&#10;15.7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852936"/>
            <a:ext cx="4392488" cy="32943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15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Červen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43</a:t>
            </a:fld>
            <a:endParaRPr lang="cs-CZ"/>
          </a:p>
        </p:txBody>
      </p:sp>
      <p:pic>
        <p:nvPicPr>
          <p:cNvPr id="121858" name="Picture 2" descr="Poslední den šk.roku 2010/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412776"/>
            <a:ext cx="5760640" cy="4320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ovéPole 5"/>
          <p:cNvSpPr txBox="1"/>
          <p:nvPr/>
        </p:nvSpPr>
        <p:spPr>
          <a:xfrm>
            <a:off x="2987824" y="5877272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solidFill>
                  <a:schemeClr val="tx2"/>
                </a:solidFill>
              </a:rPr>
              <a:t>pí. uč. Miloslava Jelínková</a:t>
            </a:r>
          </a:p>
        </p:txBody>
      </p:sp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2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Červenec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68760"/>
            <a:ext cx="8507288" cy="5256584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cs-CZ" dirty="0" smtClean="0"/>
              <a:t>1. 7.	</a:t>
            </a:r>
            <a:r>
              <a:rPr lang="cs-CZ" sz="3100" dirty="0" smtClean="0"/>
              <a:t>Zahájení stavby „Zlepšení tepelně technických vlastností</a:t>
            </a:r>
          </a:p>
          <a:p>
            <a:pPr>
              <a:lnSpc>
                <a:spcPct val="120000"/>
              </a:lnSpc>
              <a:buNone/>
            </a:pPr>
            <a:r>
              <a:rPr lang="cs-CZ" sz="3100" dirty="0" smtClean="0"/>
              <a:t>		objektu MŠ Ohaře“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2. 7.	Posezení KOŽ a SDH ve spolkové místnosti na OÚ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10. 7.	Bukač Jan, č.p. 41 – 65 let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13. 7.	Beseda k záměru stavby letiště v katastru obce Ohaře, OÚ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16. 7.	Hasiči ve Třech Dvorech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19. 7.	Školení RUIAN, Praha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20. 7.	Oprava cest a chodníků, SÚS Kutná Hora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22. 7.	Rozhodnutí o poskytnutí grantu na Farmářské trhy v Ohařích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30. 7.	Hasiči v </a:t>
            </a:r>
            <a:r>
              <a:rPr lang="cs-CZ" dirty="0" err="1" smtClean="0"/>
              <a:t>Němčicích</a:t>
            </a:r>
            <a:endParaRPr lang="cs-CZ" dirty="0" smtClean="0"/>
          </a:p>
          <a:p>
            <a:pPr>
              <a:lnSpc>
                <a:spcPct val="120000"/>
              </a:lnSpc>
              <a:buNone/>
            </a:pPr>
            <a:r>
              <a:rPr lang="cs-CZ" sz="3100" dirty="0" smtClean="0"/>
              <a:t>Dokončení oprav v místnosti pro spolky</a:t>
            </a:r>
          </a:p>
          <a:p>
            <a:pPr>
              <a:lnSpc>
                <a:spcPct val="120000"/>
              </a:lnSpc>
              <a:buNone/>
            </a:pPr>
            <a:r>
              <a:rPr lang="cs-CZ" sz="3100" dirty="0" smtClean="0"/>
              <a:t>Izolace zadních částí budovy OÚ, hasiči a myslivci</a:t>
            </a:r>
          </a:p>
          <a:p>
            <a:pPr>
              <a:lnSpc>
                <a:spcPct val="120000"/>
              </a:lnSpc>
              <a:buNone/>
            </a:pPr>
            <a:r>
              <a:rPr lang="cs-CZ" sz="3100" dirty="0" smtClean="0"/>
              <a:t>Probírka borovic, obecní pozemek 706/2, p. </a:t>
            </a:r>
            <a:r>
              <a:rPr lang="cs-CZ" sz="3100" dirty="0" err="1" smtClean="0"/>
              <a:t>Koška</a:t>
            </a:r>
            <a:endParaRPr lang="cs-CZ" sz="3100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44</a:t>
            </a:fld>
            <a:endParaRPr lang="cs-CZ"/>
          </a:p>
        </p:txBody>
      </p:sp>
    </p:spTree>
  </p:cSld>
  <p:clrMapOvr>
    <a:masterClrMapping/>
  </p:clrMapOvr>
  <p:transition spd="slow" advClick="0" advTm="14000">
    <p:wheel spokes="8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Červenec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45</a:t>
            </a:fld>
            <a:endParaRPr lang="cs-CZ"/>
          </a:p>
        </p:txBody>
      </p:sp>
      <p:pic>
        <p:nvPicPr>
          <p:cNvPr id="67590" name="Picture 6" descr="1.7.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196752"/>
            <a:ext cx="4536504" cy="34023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7586" name="Picture 2" descr="1.7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140968"/>
            <a:ext cx="4560507" cy="3420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7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7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Červenec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46</a:t>
            </a:fld>
            <a:endParaRPr lang="cs-CZ"/>
          </a:p>
        </p:txBody>
      </p:sp>
      <p:pic>
        <p:nvPicPr>
          <p:cNvPr id="65540" name="Picture 4" descr="Červenec 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2776"/>
            <a:ext cx="4464496" cy="3348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5542" name="Picture 6" descr="Červenec 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2924944"/>
            <a:ext cx="4511824" cy="3383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Červenec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47</a:t>
            </a:fld>
            <a:endParaRPr lang="cs-CZ"/>
          </a:p>
        </p:txBody>
      </p:sp>
      <p:pic>
        <p:nvPicPr>
          <p:cNvPr id="66566" name="Picture 6" descr="Posezení&#10;2.7.2011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395536" y="1268760"/>
            <a:ext cx="4320480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6568" name="Picture 8" descr="Posezení&#10;2.7.2011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4572000" y="3284984"/>
            <a:ext cx="4248472" cy="31863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Richard Pachman,Jaroslav Svěcený - Kolotoč - YouTub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388424" y="47667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6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65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65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6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Červenec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48</a:t>
            </a:fld>
            <a:endParaRPr lang="cs-CZ"/>
          </a:p>
        </p:txBody>
      </p:sp>
      <p:pic>
        <p:nvPicPr>
          <p:cNvPr id="9218" name="Picture 2" descr="C:\Documents and Settings\obeslo\Plocha\OHARE_2011_fotky\IMG_2743.JP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179512" y="1268760"/>
            <a:ext cx="4032036" cy="30243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20" name="Picture 4" descr="C:\Documents and Settings\obeslo\Plocha\OHARE_2011_fotky\IMG_27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476672"/>
            <a:ext cx="4040485" cy="3030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21" name="Picture 5" descr="C:\Documents and Settings\obeslo\Plocha\OHARE_2011_fotky\Fotky na výšku\OhareIMG_278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573016"/>
            <a:ext cx="4032447" cy="30243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19" name="Picture 3" descr="C:\Documents and Settings\obeslo\Plocha\OHARE_2011_fotky\IMG_276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356992"/>
            <a:ext cx="4032448" cy="3024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Červenec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49</a:t>
            </a:fld>
            <a:endParaRPr lang="cs-CZ"/>
          </a:p>
        </p:txBody>
      </p:sp>
      <p:pic>
        <p:nvPicPr>
          <p:cNvPr id="63492" name="Picture 4" descr="Ve Třech Dvorech&#10;16.7.2011&#10;foto Jakub Šťást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620688"/>
            <a:ext cx="4933950" cy="3295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3490" name="Picture 2" descr="Ve Třech Dvorech&#10;16.7.2011&#10;foto Jakub Šťástk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356992"/>
            <a:ext cx="4933950" cy="3276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Červenec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50</a:t>
            </a:fld>
            <a:endParaRPr lang="cs-CZ"/>
          </a:p>
        </p:txBody>
      </p:sp>
      <p:pic>
        <p:nvPicPr>
          <p:cNvPr id="64514" name="Picture 2" descr="Oprava komunikací&#10;červenec 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16832"/>
            <a:ext cx="4608512" cy="3456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4516" name="Picture 4" descr="Oprava komunikací&#10;červenec 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268760"/>
            <a:ext cx="3635896" cy="4847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Červenec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51</a:t>
            </a:fld>
            <a:endParaRPr lang="cs-CZ"/>
          </a:p>
        </p:txBody>
      </p:sp>
      <p:pic>
        <p:nvPicPr>
          <p:cNvPr id="62466" name="Picture 2" descr="Izolace části OÚ&#10;červenec 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3923928" cy="5231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2472" name="Picture 8" descr="Izolace části OÚ&#10;25.7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9505" y="1340768"/>
            <a:ext cx="3888431" cy="5184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Červenec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52</a:t>
            </a:fld>
            <a:endParaRPr lang="cs-CZ"/>
          </a:p>
        </p:txBody>
      </p:sp>
      <p:pic>
        <p:nvPicPr>
          <p:cNvPr id="118790" name="Picture 6" descr="V Němčicích&#10;30.7.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620688"/>
            <a:ext cx="4680520" cy="35103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8786" name="Picture 2" descr="V Němčicích&#10;30.7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140968"/>
            <a:ext cx="4607835" cy="3455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18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18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Srpen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686800" cy="518457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cs-CZ" sz="2200" dirty="0" smtClean="0"/>
              <a:t>3. 8.	Obešlo František, č.p. 46 – 75 let</a:t>
            </a:r>
          </a:p>
          <a:p>
            <a:pPr>
              <a:buNone/>
            </a:pPr>
            <a:r>
              <a:rPr lang="cs-CZ" sz="2200" dirty="0" smtClean="0"/>
              <a:t>8. 8.	Prodloužení dešťové kanalizace za hřbitovem</a:t>
            </a:r>
          </a:p>
          <a:p>
            <a:pPr>
              <a:buNone/>
            </a:pPr>
            <a:r>
              <a:rPr lang="cs-CZ" sz="2200" dirty="0" smtClean="0"/>
              <a:t>10. 8.	Stavba sjezdu k Pilařovým, </a:t>
            </a:r>
            <a:r>
              <a:rPr lang="cs-CZ" sz="2200" dirty="0" err="1" smtClean="0"/>
              <a:t>Silmex</a:t>
            </a:r>
            <a:r>
              <a:rPr lang="cs-CZ" sz="2200" dirty="0" smtClean="0"/>
              <a:t> Kolín</a:t>
            </a:r>
          </a:p>
          <a:p>
            <a:pPr>
              <a:buNone/>
            </a:pPr>
            <a:r>
              <a:rPr lang="cs-CZ" sz="2200" dirty="0" smtClean="0"/>
              <a:t>12. 8.	Přelety </a:t>
            </a:r>
            <a:r>
              <a:rPr lang="cs-CZ" sz="2200" dirty="0" err="1" smtClean="0"/>
              <a:t>ultralehkých</a:t>
            </a:r>
            <a:r>
              <a:rPr lang="cs-CZ" sz="2200" dirty="0" smtClean="0"/>
              <a:t> letadel nad </a:t>
            </a:r>
            <a:r>
              <a:rPr lang="cs-CZ" sz="2200" dirty="0" err="1" smtClean="0"/>
              <a:t>Ohařemi</a:t>
            </a:r>
            <a:r>
              <a:rPr lang="cs-CZ" sz="2200" dirty="0" smtClean="0"/>
              <a:t>, záměr stavby letiště</a:t>
            </a:r>
          </a:p>
          <a:p>
            <a:pPr>
              <a:buNone/>
            </a:pPr>
            <a:r>
              <a:rPr lang="cs-CZ" sz="2200" dirty="0" smtClean="0"/>
              <a:t>18. 8.	Správní rada MAS Zálabí, vyřazení obce Ohaře z projektu nových 	radarů do obcí</a:t>
            </a:r>
          </a:p>
          <a:p>
            <a:pPr>
              <a:buNone/>
            </a:pPr>
            <a:r>
              <a:rPr lang="cs-CZ" sz="2200" dirty="0" smtClean="0"/>
              <a:t>20. 8.	Hasiči v Polních </a:t>
            </a:r>
            <a:r>
              <a:rPr lang="cs-CZ" sz="2200" dirty="0" err="1" smtClean="0"/>
              <a:t>Chrčicích</a:t>
            </a:r>
            <a:r>
              <a:rPr lang="cs-CZ" sz="2200" dirty="0" smtClean="0"/>
              <a:t>, 115. výročí SDH Polní </a:t>
            </a:r>
            <a:r>
              <a:rPr lang="cs-CZ" sz="2200" dirty="0" err="1" smtClean="0"/>
              <a:t>Chrčice</a:t>
            </a:r>
            <a:endParaRPr lang="cs-CZ" sz="2200" dirty="0" smtClean="0"/>
          </a:p>
          <a:p>
            <a:pPr>
              <a:buNone/>
            </a:pPr>
            <a:r>
              <a:rPr lang="cs-CZ" sz="2200" dirty="0" smtClean="0"/>
              <a:t>25. 8.	Nástup paní učitelky Pavly </a:t>
            </a:r>
            <a:r>
              <a:rPr lang="cs-CZ" sz="2200" dirty="0" err="1" smtClean="0"/>
              <a:t>Machkové</a:t>
            </a:r>
            <a:r>
              <a:rPr lang="cs-CZ" sz="2200" dirty="0" smtClean="0"/>
              <a:t> do MŠ</a:t>
            </a:r>
          </a:p>
          <a:p>
            <a:pPr>
              <a:buNone/>
            </a:pPr>
            <a:r>
              <a:rPr lang="cs-CZ" sz="2200" dirty="0" smtClean="0"/>
              <a:t>30. 8.	Kontrolní prohlídka stavby MŠ, povolení k předčasnému užívání</a:t>
            </a:r>
          </a:p>
          <a:p>
            <a:pPr>
              <a:buNone/>
            </a:pPr>
            <a:r>
              <a:rPr lang="cs-CZ" sz="2200" dirty="0" smtClean="0"/>
              <a:t>Anketa k záměru stavby letiště v katastru obce Ohaře</a:t>
            </a:r>
          </a:p>
          <a:p>
            <a:pPr>
              <a:buNone/>
            </a:pPr>
            <a:r>
              <a:rPr lang="cs-CZ" sz="2200" dirty="0" smtClean="0"/>
              <a:t>Probírka borovic, obecní pozemek 706/2, p. </a:t>
            </a:r>
            <a:r>
              <a:rPr lang="cs-CZ" sz="2200" dirty="0" err="1" smtClean="0"/>
              <a:t>Koška</a:t>
            </a:r>
            <a:endParaRPr lang="cs-CZ" sz="2200" dirty="0" smtClean="0"/>
          </a:p>
          <a:p>
            <a:pPr>
              <a:buNone/>
            </a:pPr>
            <a:r>
              <a:rPr lang="cs-CZ" sz="2200" dirty="0" smtClean="0"/>
              <a:t>Páteční volejbalové večery na asfaltovém hřišti</a:t>
            </a:r>
            <a:endParaRPr lang="cs-CZ" sz="22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53</a:t>
            </a:fld>
            <a:endParaRPr lang="cs-CZ"/>
          </a:p>
        </p:txBody>
      </p:sp>
    </p:spTree>
  </p:cSld>
  <p:clrMapOvr>
    <a:masterClrMapping/>
  </p:clrMapOvr>
  <p:transition spd="slow" advClick="0" advTm="14000">
    <p:wheel spokes="8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Srpen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54</a:t>
            </a:fld>
            <a:endParaRPr lang="cs-CZ"/>
          </a:p>
        </p:txBody>
      </p:sp>
      <p:pic>
        <p:nvPicPr>
          <p:cNvPr id="60418" name="Picture 2" descr="Dešťová kanalizace&#10;srpen 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546" y="1412776"/>
            <a:ext cx="3726414" cy="4968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0420" name="Picture 4" descr="Sjezd k Pilařům&#10;10.8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412776"/>
            <a:ext cx="3707904" cy="4943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Srpen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55</a:t>
            </a:fld>
            <a:endParaRPr lang="cs-CZ"/>
          </a:p>
        </p:txBody>
      </p:sp>
      <p:pic>
        <p:nvPicPr>
          <p:cNvPr id="112642" name="Picture 2" descr="C:\Documents and Settings\obeslo\Plocha\2_OHARE_2011_fotky\Fotky_na výšku\Ohare12.8 (7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44824"/>
            <a:ext cx="4032448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43" name="Picture 3" descr="C:\Documents and Settings\obeslo\Plocha\2_OHARE_2011_fotky\Fotky_na výšku\Ohare12.8 (10)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4644008" y="404664"/>
            <a:ext cx="3960440" cy="297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44" name="Picture 4" descr="C:\Documents and Settings\obeslo\Plocha\2_OHARE_2011_fotky\Fotky_na výšku\Ohare12.8 (1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573016"/>
            <a:ext cx="3984104" cy="29880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12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12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112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Srpen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56</a:t>
            </a:fld>
            <a:endParaRPr lang="cs-CZ"/>
          </a:p>
        </p:txBody>
      </p:sp>
      <p:pic>
        <p:nvPicPr>
          <p:cNvPr id="3" name="Picture 2" descr="V Polních Chrčicích&#10;20.8.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1988840"/>
            <a:ext cx="4943872" cy="3707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8374" name="Picture 6" descr="V Polních Chrčicích&#10;20.8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484784"/>
            <a:ext cx="3543857" cy="4725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Srpen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57</a:t>
            </a:fld>
            <a:endParaRPr lang="cs-CZ"/>
          </a:p>
        </p:txBody>
      </p:sp>
      <p:pic>
        <p:nvPicPr>
          <p:cNvPr id="56322" name="Picture 2" descr="Srpen 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72816"/>
            <a:ext cx="4655840" cy="3491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6324" name="Picture 4" descr="Srpen 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268760"/>
            <a:ext cx="3815916" cy="50878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Srpen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58</a:t>
            </a:fld>
            <a:endParaRPr lang="cs-CZ"/>
          </a:p>
        </p:txBody>
      </p:sp>
      <p:pic>
        <p:nvPicPr>
          <p:cNvPr id="57346" name="Picture 2" descr="Srpen 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916832"/>
            <a:ext cx="4620344" cy="3465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7348" name="Picture 4" descr="Srpen 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340768"/>
            <a:ext cx="3744416" cy="4992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Sepen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59</a:t>
            </a:fld>
            <a:endParaRPr lang="cs-CZ"/>
          </a:p>
        </p:txBody>
      </p:sp>
      <p:pic>
        <p:nvPicPr>
          <p:cNvPr id="123906" name="Picture 2" descr="2.9.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196752"/>
            <a:ext cx="3510390" cy="4680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ovéPole 5"/>
          <p:cNvSpPr txBox="1"/>
          <p:nvPr/>
        </p:nvSpPr>
        <p:spPr>
          <a:xfrm>
            <a:off x="3059832" y="602128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solidFill>
                  <a:schemeClr val="tx2"/>
                </a:solidFill>
              </a:rPr>
              <a:t>pí. uč. Pavla </a:t>
            </a:r>
            <a:r>
              <a:rPr lang="cs-CZ" b="1" dirty="0" err="1" smtClean="0">
                <a:solidFill>
                  <a:schemeClr val="tx2"/>
                </a:solidFill>
              </a:rPr>
              <a:t>Machková</a:t>
            </a:r>
            <a:endParaRPr lang="cs-CZ" b="1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23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Srpen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60</a:t>
            </a:fld>
            <a:endParaRPr lang="cs-CZ"/>
          </a:p>
        </p:txBody>
      </p:sp>
      <p:pic>
        <p:nvPicPr>
          <p:cNvPr id="55300" name="Picture 4" descr="30.8.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16832"/>
            <a:ext cx="4560507" cy="3420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5302" name="Picture 6" descr="Srpen 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268760"/>
            <a:ext cx="3635896" cy="4847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Srpen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61</a:t>
            </a:fld>
            <a:endParaRPr lang="cs-CZ"/>
          </a:p>
        </p:txBody>
      </p:sp>
      <p:pic>
        <p:nvPicPr>
          <p:cNvPr id="59396" name="Picture 4" descr="17.7.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3068960"/>
            <a:ext cx="4512502" cy="3384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9394" name="Picture 2" descr="17.7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340768"/>
            <a:ext cx="4464496" cy="3348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Září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558924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cs-CZ" dirty="0" smtClean="0"/>
              <a:t>5. 9.	Zahájení školního roku  2011/2012 v MŠ Ohaře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8. 9.	Návštěva hejtmana Středočeského kraje MUDr. D. </a:t>
            </a:r>
            <a:r>
              <a:rPr lang="cs-CZ" dirty="0" err="1" smtClean="0"/>
              <a:t>Ratha</a:t>
            </a:r>
            <a:endParaRPr lang="cs-CZ" dirty="0" smtClean="0"/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10. 9.	Hasiči ve Třech Dvorech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11. 9.	Oprava stolu a laviček u hasičské zbrojnice, děti a V. Louman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14. 9.	Návštěva u Milady Žižkové, dcery po Václavu Kropáčkovi, 	Praha – souhlas se stavbou pergoly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15. 9.	Dopravní nehoda na křižovatce, poškození zastávky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23. 9. 	Evropská jazyková cena </a:t>
            </a:r>
            <a:r>
              <a:rPr lang="cs-CZ" dirty="0" err="1" smtClean="0"/>
              <a:t>Label</a:t>
            </a:r>
            <a:r>
              <a:rPr lang="cs-CZ" dirty="0" smtClean="0"/>
              <a:t> 2011, I. Dudková, Praha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24. 9.	Oprava zastávky po autonehodě, J. Vávra ml., č.p. 65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28. 9.	Nová požární stříkačka v Ohařích, první zkouška u rybníka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29. 9.	Ukončení veřejné služby S. Šulcové, </a:t>
            </a:r>
            <a:r>
              <a:rPr lang="cs-CZ" dirty="0" err="1" smtClean="0"/>
              <a:t>Němčice</a:t>
            </a:r>
            <a:endParaRPr lang="cs-CZ" dirty="0" smtClean="0"/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Venkovní nátěr 2 oken a vstupních dveří na OÚ, M. Skokan</a:t>
            </a:r>
          </a:p>
          <a:p>
            <a:pPr>
              <a:lnSpc>
                <a:spcPct val="120000"/>
              </a:lnSpc>
              <a:buNone/>
            </a:pPr>
            <a:r>
              <a:rPr lang="cs-CZ" dirty="0" err="1" smtClean="0"/>
              <a:t>Štěpkování</a:t>
            </a:r>
            <a:r>
              <a:rPr lang="cs-CZ" dirty="0" smtClean="0"/>
              <a:t> borovic, pozemek 706/2, p. Čapek, </a:t>
            </a:r>
            <a:r>
              <a:rPr lang="cs-CZ" dirty="0" err="1" smtClean="0"/>
              <a:t>Běrunice</a:t>
            </a:r>
            <a:r>
              <a:rPr lang="cs-CZ" dirty="0" smtClean="0"/>
              <a:t>	</a:t>
            </a:r>
          </a:p>
          <a:p>
            <a:pPr>
              <a:lnSpc>
                <a:spcPct val="120000"/>
              </a:lnSpc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62</a:t>
            </a:fld>
            <a:endParaRPr lang="cs-CZ"/>
          </a:p>
        </p:txBody>
      </p:sp>
    </p:spTree>
  </p:cSld>
  <p:clrMapOvr>
    <a:masterClrMapping/>
  </p:clrMapOvr>
  <p:transition spd="slow" advClick="0" advTm="14000">
    <p:wheel spokes="8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Září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63</a:t>
            </a:fld>
            <a:endParaRPr lang="cs-CZ"/>
          </a:p>
        </p:txBody>
      </p:sp>
      <p:pic>
        <p:nvPicPr>
          <p:cNvPr id="50178" name="Picture 2" descr="Září 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692696"/>
            <a:ext cx="4608512" cy="3456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0180" name="Picture 4" descr="2.9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068960"/>
            <a:ext cx="4680520" cy="35103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Září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64</a:t>
            </a:fld>
            <a:endParaRPr lang="cs-CZ"/>
          </a:p>
        </p:txBody>
      </p:sp>
      <p:pic>
        <p:nvPicPr>
          <p:cNvPr id="113666" name="Picture 2" descr="C:\Documents and Settings\obeslo\Plocha\2_OHARE_2011_fotky\Fotky_na výšku\Ohare5.9 (19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12776"/>
            <a:ext cx="3474132" cy="4632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3667" name="Picture 3" descr="C:\Documents and Settings\obeslo\Plocha\2_OHARE_2011_fotky\Fotky_na výšku\Ohare5.9 (6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1970838"/>
            <a:ext cx="4800195" cy="36001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Richard Pachman,Jaroslav Svěcený,Dita Vích Hořínková - Romance - YouTub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100392" y="40466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136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36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13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13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Září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65</a:t>
            </a:fld>
            <a:endParaRPr lang="cs-CZ"/>
          </a:p>
        </p:txBody>
      </p:sp>
      <p:pic>
        <p:nvPicPr>
          <p:cNvPr id="53250" name="Picture 2" descr="MUDr. David Rath&#10;8.9.2011&#10;foto Martin Dukay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1043608" y="1196752"/>
            <a:ext cx="3384376" cy="50726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3252" name="Picture 4" descr="MUDr. David Rath&#10;8.9.2011&#10;foto Martin Dukay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5004048" y="1412776"/>
            <a:ext cx="3362998" cy="5040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Září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66</a:t>
            </a:fld>
            <a:endParaRPr lang="cs-CZ"/>
          </a:p>
        </p:txBody>
      </p:sp>
      <p:pic>
        <p:nvPicPr>
          <p:cNvPr id="51202" name="Picture 2" descr="U hasičské zbrojnice&#10;srpen 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40768"/>
            <a:ext cx="4608512" cy="3456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04" name="Picture 4" descr="Oprava mobiliáře&#10;září 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852936"/>
            <a:ext cx="4727848" cy="3545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Září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67</a:t>
            </a:fld>
            <a:endParaRPr lang="cs-CZ"/>
          </a:p>
        </p:txBody>
      </p:sp>
      <p:pic>
        <p:nvPicPr>
          <p:cNvPr id="4098" name="Picture 2" descr="C:\Documents and Settings\obeslo\Plocha\OHARE_2011_fotky\Fotky na výšku\Ohare15.9 (11)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395536" y="1268760"/>
            <a:ext cx="4068283" cy="3051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3" descr="C:\Documents and Settings\obeslo\Plocha\OHARE_2011_fotky\Fotky na výšku\Ohare15.9 (1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548680"/>
            <a:ext cx="4104117" cy="3078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2228" name="Picture 4" descr="Oprava zastávky&#10;září 20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3501008"/>
            <a:ext cx="4080453" cy="3060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Září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68</a:t>
            </a:fld>
            <a:endParaRPr lang="cs-CZ"/>
          </a:p>
        </p:txBody>
      </p:sp>
      <p:pic>
        <p:nvPicPr>
          <p:cNvPr id="48130" name="Picture 2" descr="Zkouška nové stříkačky&#10;28.9.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84784"/>
            <a:ext cx="3707904" cy="4943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8132" name="Picture 4" descr="Zkouška nové stříkačky&#10;28.9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2132856"/>
            <a:ext cx="4799856" cy="3599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cs-CZ" dirty="0" smtClean="0"/>
              <a:t>Září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69</a:t>
            </a:fld>
            <a:endParaRPr lang="cs-CZ"/>
          </a:p>
        </p:txBody>
      </p:sp>
      <p:pic>
        <p:nvPicPr>
          <p:cNvPr id="47106" name="Picture 2" descr="Oprava oken OÚ&#10;25.9.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564" y="1340768"/>
            <a:ext cx="3815916" cy="50878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7108" name="Picture 4" descr="Oprava dveří OÚ&#10;25.9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316766"/>
            <a:ext cx="3816424" cy="5088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Září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70</a:t>
            </a:fld>
            <a:endParaRPr lang="cs-CZ"/>
          </a:p>
        </p:txBody>
      </p:sp>
      <p:pic>
        <p:nvPicPr>
          <p:cNvPr id="46086" name="Picture 6" descr="Štěpkování&#10;září 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268760"/>
            <a:ext cx="4583832" cy="34378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084" name="Picture 4" descr="Štěpkování&#10;září 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068960"/>
            <a:ext cx="4655840" cy="3491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Říjen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340768"/>
            <a:ext cx="8686800" cy="5184576"/>
          </a:xfrm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cs-CZ" sz="2200" dirty="0" smtClean="0"/>
              <a:t>3. 10.	Kolaudační souhlas ke stavbě „Zlepšení tepelně technických 	vlastností objektu MŠ Ohaře“</a:t>
            </a:r>
          </a:p>
          <a:p>
            <a:pPr marL="514350" indent="-514350">
              <a:buNone/>
            </a:pPr>
            <a:r>
              <a:rPr lang="cs-CZ" sz="2200" dirty="0" smtClean="0"/>
              <a:t>5. 10.	Den otevřených dveří v MŠ</a:t>
            </a:r>
          </a:p>
          <a:p>
            <a:pPr marL="514350" indent="-514350">
              <a:buNone/>
            </a:pPr>
            <a:r>
              <a:rPr lang="cs-CZ" sz="2200" dirty="0" smtClean="0"/>
              <a:t>12. 10.	Tahadlová Drahomíra,  č.p. 49 – 80 let</a:t>
            </a:r>
          </a:p>
          <a:p>
            <a:pPr>
              <a:buNone/>
            </a:pPr>
            <a:r>
              <a:rPr lang="cs-CZ" sz="2200" dirty="0" smtClean="0"/>
              <a:t>12. 10.	Vydání stavebního povolení na stavbu veřejného osvětlení ve 	Slepé ulici</a:t>
            </a:r>
          </a:p>
          <a:p>
            <a:pPr>
              <a:buNone/>
            </a:pPr>
            <a:r>
              <a:rPr lang="cs-CZ" sz="2200" dirty="0" smtClean="0"/>
              <a:t>12. – 14. 10. Převzetí ceny v soutěži U4energy, Neapol, I. Dudková 	(ředitelka MŠ) a I. Suchánková 	(manažerka MAS Zálabí)</a:t>
            </a:r>
          </a:p>
          <a:p>
            <a:pPr>
              <a:buNone/>
            </a:pPr>
            <a:r>
              <a:rPr lang="cs-CZ" sz="2200" dirty="0" smtClean="0"/>
              <a:t>15. 10.	Hubertova jízda, 11. ročník, J. Převrátil, J. Lhota</a:t>
            </a:r>
          </a:p>
          <a:p>
            <a:pPr>
              <a:buNone/>
            </a:pPr>
            <a:r>
              <a:rPr lang="cs-CZ" sz="2200" dirty="0" smtClean="0"/>
              <a:t>18. 10.	Návštěva JUDr. </a:t>
            </a:r>
            <a:r>
              <a:rPr lang="cs-CZ" sz="2200" dirty="0" err="1" smtClean="0"/>
              <a:t>Molnára</a:t>
            </a:r>
            <a:r>
              <a:rPr lang="cs-CZ" sz="2200" dirty="0" smtClean="0"/>
              <a:t>, radního Středočeského kraje</a:t>
            </a:r>
          </a:p>
          <a:p>
            <a:pPr>
              <a:buNone/>
            </a:pPr>
            <a:r>
              <a:rPr lang="cs-CZ" sz="2200" dirty="0" smtClean="0"/>
              <a:t>18. 10.	Oprava kanálů před č.p.7 a u č.p. 117</a:t>
            </a:r>
          </a:p>
          <a:p>
            <a:pPr>
              <a:buNone/>
            </a:pPr>
            <a:r>
              <a:rPr lang="cs-CZ" sz="2200" dirty="0" smtClean="0"/>
              <a:t>19. 10.	Oprava kanálu před č.p. 48</a:t>
            </a:r>
          </a:p>
          <a:p>
            <a:pPr>
              <a:buNone/>
            </a:pPr>
            <a:endParaRPr lang="cs-CZ" sz="2200" dirty="0" smtClean="0"/>
          </a:p>
          <a:p>
            <a:endParaRPr lang="cs-CZ" sz="22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71</a:t>
            </a:fld>
            <a:endParaRPr lang="cs-CZ"/>
          </a:p>
        </p:txBody>
      </p:sp>
    </p:spTree>
  </p:cSld>
  <p:clrMapOvr>
    <a:masterClrMapping/>
  </p:clrMapOvr>
  <p:transition spd="slow" advClick="0" advTm="14000">
    <p:wheel spokes="8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Říjen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cs-CZ" sz="2200" dirty="0" smtClean="0"/>
              <a:t>20. 10.	Hlavatý Josef, </a:t>
            </a:r>
            <a:r>
              <a:rPr lang="cs-CZ" sz="2200" dirty="0" err="1" smtClean="0"/>
              <a:t>č.p</a:t>
            </a:r>
            <a:r>
              <a:rPr lang="cs-CZ" sz="2200" dirty="0" smtClean="0"/>
              <a:t>. 6 – 75 let</a:t>
            </a:r>
          </a:p>
          <a:p>
            <a:pPr>
              <a:buNone/>
            </a:pPr>
            <a:r>
              <a:rPr lang="cs-CZ" sz="2200" dirty="0" smtClean="0"/>
              <a:t>20. 10.	Vybrána firma pro komplexní pozemkovou úpravu – </a:t>
            </a:r>
            <a:r>
              <a:rPr lang="cs-CZ" sz="2200" dirty="0" err="1" smtClean="0"/>
              <a:t>Agroplan</a:t>
            </a:r>
            <a:r>
              <a:rPr lang="cs-CZ" sz="2200" dirty="0" smtClean="0"/>
              <a:t> 	s.r.o., Praha</a:t>
            </a:r>
          </a:p>
          <a:p>
            <a:pPr>
              <a:buNone/>
            </a:pPr>
            <a:r>
              <a:rPr lang="cs-CZ" sz="2200" dirty="0" smtClean="0"/>
              <a:t>20. 10.	MŠ v Událostech v regionech, projekt Sluneční energie do školek</a:t>
            </a:r>
          </a:p>
          <a:p>
            <a:pPr>
              <a:buNone/>
            </a:pPr>
            <a:r>
              <a:rPr lang="cs-CZ" sz="2200" dirty="0" smtClean="0"/>
              <a:t>21. 10.	Nákup pozemků na „Blatníku“ určených k výstavbě rodinných 	domů od D. Součka, Poděbrady</a:t>
            </a:r>
          </a:p>
          <a:p>
            <a:pPr>
              <a:buNone/>
            </a:pPr>
            <a:r>
              <a:rPr lang="cs-CZ" sz="2200" dirty="0" smtClean="0"/>
              <a:t>22. 10.	Exkurze do pivovaru </a:t>
            </a:r>
            <a:r>
              <a:rPr lang="cs-CZ" sz="2200" dirty="0" err="1" smtClean="0"/>
              <a:t>Kácov</a:t>
            </a:r>
            <a:r>
              <a:rPr lang="cs-CZ" sz="2200" dirty="0" smtClean="0"/>
              <a:t>, posezení, KOŽ a SDH</a:t>
            </a:r>
          </a:p>
          <a:p>
            <a:pPr>
              <a:buNone/>
            </a:pPr>
            <a:r>
              <a:rPr lang="cs-CZ" sz="2200" dirty="0" smtClean="0"/>
              <a:t>25. 10.	Závěrečné vyúčtování dotace, FROM 2011</a:t>
            </a:r>
          </a:p>
          <a:p>
            <a:pPr>
              <a:buNone/>
            </a:pPr>
            <a:r>
              <a:rPr lang="cs-CZ" sz="2200" dirty="0" smtClean="0"/>
              <a:t>29. 10.	Ludmila </a:t>
            </a:r>
            <a:r>
              <a:rPr lang="cs-CZ" sz="2200" dirty="0" err="1" smtClean="0"/>
              <a:t>Strejciusová</a:t>
            </a:r>
            <a:r>
              <a:rPr lang="cs-CZ" sz="2200" dirty="0" smtClean="0"/>
              <a:t>, č.p. 80 – 60 let</a:t>
            </a:r>
          </a:p>
          <a:p>
            <a:pPr>
              <a:buNone/>
            </a:pPr>
            <a:r>
              <a:rPr lang="cs-CZ" sz="2200" dirty="0" smtClean="0"/>
              <a:t>31. 10.	Dobrovolník Středočeského kraje 2011, navržen p. Louman</a:t>
            </a:r>
          </a:p>
          <a:p>
            <a:pPr>
              <a:buNone/>
            </a:pPr>
            <a:r>
              <a:rPr lang="cs-CZ" sz="2200" dirty="0" smtClean="0"/>
              <a:t>Teplý podzim do poloviny měsíce, poté velké ochlazení</a:t>
            </a:r>
            <a:endParaRPr lang="cs-CZ" sz="22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72</a:t>
            </a:fld>
            <a:endParaRPr lang="cs-CZ"/>
          </a:p>
        </p:txBody>
      </p:sp>
    </p:spTree>
  </p:cSld>
  <p:clrMapOvr>
    <a:masterClrMapping/>
  </p:clrMapOvr>
  <p:transition spd="slow" advClick="0" advTm="14000">
    <p:wheel spokes="8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Říjen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73</a:t>
            </a:fld>
            <a:endParaRPr lang="cs-CZ"/>
          </a:p>
        </p:txBody>
      </p:sp>
      <p:pic>
        <p:nvPicPr>
          <p:cNvPr id="115714" name="Picture 2" descr="C:\Documents and Settings\obeslo\Plocha\2_OHARE_2011_fotky\Fotky_na výšku\Ohareskenovat0010 - Kop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260648"/>
            <a:ext cx="4223792" cy="3068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5715" name="Picture 3" descr="C:\Documents and Settings\obeslo\Plocha\2_OHARE_2011_fotky\Fotky_na výšku\OhareDSC_0405 - Kopie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539552" y="3501008"/>
            <a:ext cx="4680520" cy="3100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115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Říjen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74</a:t>
            </a:fld>
            <a:endParaRPr lang="cs-CZ"/>
          </a:p>
        </p:txBody>
      </p:sp>
      <p:pic>
        <p:nvPicPr>
          <p:cNvPr id="44034" name="Picture 2" descr="11. ročník&#10;15.10.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84784"/>
            <a:ext cx="3635896" cy="4847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4036" name="Picture 4" descr="11. ročník&#10;15.10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276872"/>
            <a:ext cx="4727848" cy="3545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Říjen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75</a:t>
            </a:fld>
            <a:endParaRPr lang="cs-CZ"/>
          </a:p>
        </p:txBody>
      </p:sp>
      <p:pic>
        <p:nvPicPr>
          <p:cNvPr id="39938" name="Picture 2" descr="JUDr. Karel Molnár&#10;18.10.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4655840" cy="3491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940" name="Picture 4" descr="JUDr. Karel Molnár&#10;18.10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2564904"/>
            <a:ext cx="4608512" cy="3456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Říjen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76</a:t>
            </a:fld>
            <a:endParaRPr lang="cs-CZ"/>
          </a:p>
        </p:txBody>
      </p:sp>
      <p:pic>
        <p:nvPicPr>
          <p:cNvPr id="41986" name="Picture 2" descr="Oprava kanálu u čp.7&#10;říjen 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4176464" cy="31323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990" name="Picture 6" descr="Oprava kanálu u čp.7&#10;říjen 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332656"/>
            <a:ext cx="3672408" cy="4896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992" name="Picture 8" descr="Oprava kanálu u čp.48&#10;říjen 20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3789040"/>
            <a:ext cx="3816424" cy="2862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Říjen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77</a:t>
            </a:fld>
            <a:endParaRPr lang="cs-CZ"/>
          </a:p>
        </p:txBody>
      </p:sp>
      <p:pic>
        <p:nvPicPr>
          <p:cNvPr id="30721" name="Picture 1" descr="C:\Documents and Settings\obeslo\Plocha\2_OHARE_2011_fotky\Fotky_na výšku\Ohare29.4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2780928"/>
            <a:ext cx="4176464" cy="31323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22" name="Picture 2" descr="C:\Documents and Settings\obeslo\Plocha\2_OHARE_2011_fotky\Fotky_na výšku\Ohare29.4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556792"/>
            <a:ext cx="4224469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07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0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Říjen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78</a:t>
            </a:fld>
            <a:endParaRPr lang="cs-CZ"/>
          </a:p>
        </p:txBody>
      </p:sp>
      <p:pic>
        <p:nvPicPr>
          <p:cNvPr id="40962" name="Picture 2" descr="Pivovar Kácov&#10;22.10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84784"/>
            <a:ext cx="3779912" cy="50398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64" name="Picture 4" descr="Pivovar Kácov&#10;22.10.20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2132856"/>
            <a:ext cx="4607835" cy="3455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Richard Pachman,Jaroslav Svěcený - Zelená křídla - YouTub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7956376" y="47667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Říjen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79</a:t>
            </a:fld>
            <a:endParaRPr lang="cs-CZ"/>
          </a:p>
        </p:txBody>
      </p:sp>
      <p:pic>
        <p:nvPicPr>
          <p:cNvPr id="43010" name="Picture 2" descr="Zámek Kácov&#10;22.10.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2776"/>
            <a:ext cx="4799856" cy="3599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3012" name="Picture 4" descr="Zámek Kácov&#10;22.10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2780928"/>
            <a:ext cx="4752528" cy="3564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Listopad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4006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cs-CZ" dirty="0" smtClean="0"/>
              <a:t>3. 11.	Osvětlení sportoviště, projednávání na stavebním úřadě v Kolíně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7. 11.	Podání žádosti o dotaci z programu PRV na akci „Ohaře - 	splašková kanalizace a ČOV“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7. 11.	Oprava kanálu u č.p. 132 a č.p. 74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10. 11.	Oprava části hřbitovní zdi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11. 11.	Ráno první mráz, přes den sluníčko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11. 11.	KOŽ, posezení ve spolkové místnosti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12. 11.	Fotbalové utkání, TJ Union Ohaře a SDH Ohaře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13. 11.	Valášek Vojtěch, č.p. 34 – 70 let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21. 11.	Dílčí přezkoumání hospodaření obce za rok 2011, KÚSK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26. 11.	Svoz nebezpečného a velkoobjemového odpadu, SOP a.s. 	Přelouč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Ořez stromů a keřů u kostela</a:t>
            </a:r>
          </a:p>
          <a:p>
            <a:pPr>
              <a:buNone/>
            </a:pPr>
            <a:endParaRPr lang="cs-CZ" b="1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80</a:t>
            </a:fld>
            <a:endParaRPr lang="cs-CZ"/>
          </a:p>
        </p:txBody>
      </p:sp>
    </p:spTree>
  </p:cSld>
  <p:clrMapOvr>
    <a:masterClrMapping/>
  </p:clrMapOvr>
  <p:transition spd="slow" advClick="0" advTm="14000">
    <p:wheel spokes="8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Listopad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81</a:t>
            </a:fld>
            <a:endParaRPr lang="cs-CZ"/>
          </a:p>
        </p:txBody>
      </p:sp>
      <p:pic>
        <p:nvPicPr>
          <p:cNvPr id="33794" name="Picture 2" descr="Oprava kanálu u čp.132&#10;listopad 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3834426" cy="5112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796" name="Picture 4" descr="Oprava kanálu u čp.71&#10;listopad 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412776"/>
            <a:ext cx="3816424" cy="50885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Listopad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82</a:t>
            </a:fld>
            <a:endParaRPr lang="cs-CZ"/>
          </a:p>
        </p:txBody>
      </p:sp>
      <p:pic>
        <p:nvPicPr>
          <p:cNvPr id="32770" name="Picture 2" descr="Oprava hřbitovní zdi&#10;listopad 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340092"/>
            <a:ext cx="3816424" cy="5088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772" name="Picture 4" descr="Oprava hřbitovní zdi&#10;listopad 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340768"/>
            <a:ext cx="3797913" cy="5063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Listopad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83</a:t>
            </a:fld>
            <a:endParaRPr lang="cs-CZ"/>
          </a:p>
        </p:txBody>
      </p:sp>
      <p:pic>
        <p:nvPicPr>
          <p:cNvPr id="5122" name="Picture 2" descr="C:\Documents and Settings\obeslo\Plocha\OHARE_2011_fotky\Fotky na výšku\Ohare12.11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4176464" cy="31323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3" name="Picture 3" descr="C:\Documents and Settings\obeslo\Plocha\OHARE_2011_fotky\Fotky na výšku\Ohare12.11 (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32656"/>
            <a:ext cx="4128120" cy="3096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4" name="Picture 4" descr="C:\Documents and Settings\obeslo\Plocha\OHARE_2011_fotky\Fotky na výšku\Ohare12.11 (10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3501008"/>
            <a:ext cx="4128120" cy="3096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Listopad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84</a:t>
            </a:fld>
            <a:endParaRPr lang="cs-CZ"/>
          </a:p>
        </p:txBody>
      </p:sp>
      <p:pic>
        <p:nvPicPr>
          <p:cNvPr id="24577" name="Picture 1" descr="C:\Documents and Settings\obeslo\Plocha\2_OHARE_2011_fotky\Fotky_na výšku\OhareNebezpečný odpad_26.11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04864"/>
            <a:ext cx="4608512" cy="3456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578" name="Picture 2" descr="C:\Documents and Settings\obeslo\Plocha\2_OHARE_2011_fotky\Fotky_na výšku\OhareNebezpečný odpad_26.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196752"/>
            <a:ext cx="3744162" cy="4992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Listopad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85</a:t>
            </a:fld>
            <a:endParaRPr lang="cs-CZ"/>
          </a:p>
        </p:txBody>
      </p:sp>
      <p:pic>
        <p:nvPicPr>
          <p:cNvPr id="31746" name="Picture 2" descr="Ořez stromů u kostela&#10;listopad 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100"/>
            <a:ext cx="3672408" cy="4896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748" name="Picture 4" descr="Ořez stromů u kostela&#10;listopad 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412776"/>
            <a:ext cx="3672408" cy="4896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Prosinec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58924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lnSpc>
                <a:spcPct val="120000"/>
              </a:lnSpc>
              <a:buNone/>
            </a:pPr>
            <a:r>
              <a:rPr lang="cs-CZ" dirty="0" smtClean="0"/>
              <a:t>1. 12.	Kontrolní prohlídka stavby pergoly, podnět pí. </a:t>
            </a:r>
            <a:r>
              <a:rPr lang="cs-CZ" dirty="0" err="1" smtClean="0"/>
              <a:t>Rašinové</a:t>
            </a:r>
            <a:endParaRPr lang="cs-CZ" dirty="0" smtClean="0"/>
          </a:p>
          <a:p>
            <a:pPr marL="514350" indent="-514350">
              <a:lnSpc>
                <a:spcPct val="120000"/>
              </a:lnSpc>
              <a:buNone/>
            </a:pPr>
            <a:r>
              <a:rPr lang="cs-CZ" dirty="0" smtClean="0"/>
              <a:t>3. 12.	Farmářský trh, rozsvícení vánočního stromu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5. 12.	Mikulášská nadílka, KOŽ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6. 12.	Stavební povolení na stavbu „Osvětlení sportoviště“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6. 12.	Podání žádosti o dotaci na veřejné osvětlení, FROM 2012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9. 12.	Vánoční besídka v MŠ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13. 12.	Kontrola využití dotace z programu FROM 2011, KÚSK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18. 12.	† Václav Havel, poslední prezident Československa, první 	prezident ČR, 75 let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19. 12.	Adventní koncert – Richard </a:t>
            </a:r>
            <a:r>
              <a:rPr lang="cs-CZ" dirty="0" err="1" smtClean="0"/>
              <a:t>Pachman</a:t>
            </a:r>
            <a:r>
              <a:rPr lang="cs-CZ" dirty="0" smtClean="0"/>
              <a:t> a  hosté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21. 12.	První sníh – dopoledne roztál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30. 12.	† Zuzana </a:t>
            </a:r>
            <a:r>
              <a:rPr lang="cs-CZ" dirty="0" err="1" smtClean="0"/>
              <a:t>Lehotová</a:t>
            </a:r>
            <a:r>
              <a:rPr lang="cs-CZ" dirty="0" smtClean="0"/>
              <a:t>, č.p. 68, 65 let</a:t>
            </a:r>
          </a:p>
          <a:p>
            <a:pPr>
              <a:lnSpc>
                <a:spcPct val="120000"/>
              </a:lnSpc>
              <a:buNone/>
            </a:pPr>
            <a:r>
              <a:rPr lang="cs-CZ" dirty="0" smtClean="0"/>
              <a:t>31. 12.	Výroční schůze SDH Ohaře, Silvestr 2011	</a:t>
            </a:r>
            <a:endParaRPr lang="cs-CZ" b="1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86</a:t>
            </a:fld>
            <a:endParaRPr lang="cs-CZ"/>
          </a:p>
        </p:txBody>
      </p:sp>
    </p:spTree>
  </p:cSld>
  <p:clrMapOvr>
    <a:masterClrMapping/>
  </p:clrMapOvr>
  <p:transition spd="slow" advClick="0" advTm="14000">
    <p:wheel spokes="8"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Prosinec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87</a:t>
            </a:fld>
            <a:endParaRPr lang="cs-CZ"/>
          </a:p>
        </p:txBody>
      </p:sp>
      <p:pic>
        <p:nvPicPr>
          <p:cNvPr id="117762" name="Picture 2" descr="Vánoční strom&#10;2.12.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340768"/>
            <a:ext cx="3851920" cy="51358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7764" name="Picture 4" descr="Vánoční strom&#10;2.12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340768"/>
            <a:ext cx="3816424" cy="5088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17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17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Prosinec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88</a:t>
            </a:fld>
            <a:endParaRPr lang="cs-CZ"/>
          </a:p>
        </p:txBody>
      </p:sp>
      <p:pic>
        <p:nvPicPr>
          <p:cNvPr id="25602" name="Picture 2" descr="Farmářský trh&#10;3.12.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88840"/>
            <a:ext cx="4439816" cy="3329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604" name="Picture 4" descr="Farmářský trh&#10;3.12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196752"/>
            <a:ext cx="3888431" cy="5184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Prosinec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89</a:t>
            </a:fld>
            <a:endParaRPr lang="cs-CZ"/>
          </a:p>
        </p:txBody>
      </p:sp>
      <p:pic>
        <p:nvPicPr>
          <p:cNvPr id="116738" name="Picture 2" descr="Farmářský trh&#10;3.12.2011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395536" y="1484784"/>
            <a:ext cx="3726414" cy="4968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6740" name="Picture 4" descr="Farmářský trh&#10;3.12.2011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3851920" y="2060848"/>
            <a:ext cx="4968552" cy="3726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16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16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Prosinec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90</a:t>
            </a:fld>
            <a:endParaRPr lang="cs-CZ"/>
          </a:p>
        </p:txBody>
      </p:sp>
      <p:pic>
        <p:nvPicPr>
          <p:cNvPr id="24578" name="Picture 2" descr="Mikulášská nadílka&#10;5.12.2011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251521" y="1988840"/>
            <a:ext cx="4752528" cy="3564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580" name="Picture 4" descr="Mikulášská nadílka&#10;5.12.2011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5148064" y="1484784"/>
            <a:ext cx="3545886" cy="4727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Prosinec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91</a:t>
            </a:fld>
            <a:endParaRPr lang="cs-CZ"/>
          </a:p>
        </p:txBody>
      </p:sp>
      <p:pic>
        <p:nvPicPr>
          <p:cNvPr id="6146" name="Picture 2" descr="C:\Documents and Settings\obeslo\Plocha\OHARE_2011_fotky\Fotky na výšku\Ohare13.12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16832"/>
            <a:ext cx="4152461" cy="31143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7" name="Picture 3" descr="C:\Documents and Settings\obeslo\Plocha\OHARE_2011_fotky\Fotky na výšku\Ohare13.12 (6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404664"/>
            <a:ext cx="4152122" cy="3114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8" name="Picture 4" descr="C:\Documents and Settings\obeslo\Plocha\OHARE_2011_fotky\Fotky na výšku\Ohare13.12 (8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3573016"/>
            <a:ext cx="4128120" cy="3096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Prosinec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92</a:t>
            </a:fld>
            <a:endParaRPr lang="cs-CZ"/>
          </a:p>
        </p:txBody>
      </p:sp>
      <p:pic>
        <p:nvPicPr>
          <p:cNvPr id="11270" name="Picture 6" descr="http://www.mzv.cz/public/90/18/a3/749793_657027_Vaclav_Havel6_podpis_web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404664"/>
            <a:ext cx="5295370" cy="35432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74" name="Picture 10" descr="http://cdn.theatlantic.com/static/mt/assets/international/havelhavel-bod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4077072"/>
            <a:ext cx="4526235" cy="25759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Richard Pachman 2008 - Snížek padá - YouTub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604448" y="54868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Prosinec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93</a:t>
            </a:fld>
            <a:endParaRPr lang="cs-CZ"/>
          </a:p>
        </p:txBody>
      </p:sp>
      <p:pic>
        <p:nvPicPr>
          <p:cNvPr id="23555" name="Picture 3" descr="http://www.ohare.cz/data/kalendar_akci/1937cs_1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3631642" cy="5145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61" name="Picture 9" descr="R. Pachman a hosté&#10;19.12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2468593"/>
            <a:ext cx="4727848" cy="31469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Prosinec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94</a:t>
            </a:fld>
            <a:endParaRPr lang="cs-CZ"/>
          </a:p>
        </p:txBody>
      </p:sp>
      <p:pic>
        <p:nvPicPr>
          <p:cNvPr id="9" name="Picture 5" descr="R. Pachman a hosté&#10;19.12.2011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4067944" y="332656"/>
            <a:ext cx="4871864" cy="3326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0" name="Picture 2" descr="R. Pachman a hosté&#10;19.12.2011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179512" y="1772816"/>
            <a:ext cx="5112568" cy="34030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2" name="Picture 4" descr="R. Pachman a hosté&#10;19.12.20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3140968"/>
            <a:ext cx="4860371" cy="3235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Prosinec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95</a:t>
            </a:fld>
            <a:endParaRPr lang="cs-CZ"/>
          </a:p>
        </p:txBody>
      </p:sp>
      <p:pic>
        <p:nvPicPr>
          <p:cNvPr id="4" name="Picture 2" descr="R. Pachman a hosté&#10;19.12.2011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179512" y="1772816"/>
            <a:ext cx="5112568" cy="34030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R. Pachman a hosté&#10;19.12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3140968"/>
            <a:ext cx="4860371" cy="3235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Prosinec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96</a:t>
            </a:fld>
            <a:endParaRPr lang="cs-CZ"/>
          </a:p>
        </p:txBody>
      </p:sp>
      <p:pic>
        <p:nvPicPr>
          <p:cNvPr id="1028" name="Picture 4" descr="D:\Fotografie 2011\Lehotová Zuzana\Lehotová Zuzana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556792"/>
            <a:ext cx="3511911" cy="4680520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 descr="D:\Fotografie 2011\Lehotová Zuzana\Lehotová Zuzan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556792"/>
            <a:ext cx="3521075" cy="4691063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Prosinec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97</a:t>
            </a:fld>
            <a:endParaRPr lang="cs-CZ"/>
          </a:p>
        </p:txBody>
      </p:sp>
      <p:pic>
        <p:nvPicPr>
          <p:cNvPr id="19458" name="Picture 2" descr="Silvestr 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692696"/>
            <a:ext cx="3744416" cy="280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Documents and Settings\obeslo\Plocha\OHARE_2011_fotky\Silvestr_2011 (4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772816"/>
            <a:ext cx="3024336" cy="4032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Documents and Settings\obeslo\Plocha\OHARE_2011_fotky\Silvestr_2011 (3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3717032"/>
            <a:ext cx="3827264" cy="2870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 Ohařích v tisku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98</a:t>
            </a:fld>
            <a:endParaRPr lang="cs-CZ"/>
          </a:p>
        </p:txBody>
      </p:sp>
      <p:pic>
        <p:nvPicPr>
          <p:cNvPr id="5" name="Picture 4" descr="Kolínský PRES&#10;18.1.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976" y="1340768"/>
            <a:ext cx="4164709" cy="5144641"/>
          </a:xfrm>
          <a:prstGeom prst="rect">
            <a:avLst/>
          </a:prstGeom>
          <a:noFill/>
        </p:spPr>
      </p:pic>
      <p:pic>
        <p:nvPicPr>
          <p:cNvPr id="7" name="Picture 8" descr="Kolínský Pres&#10;1.3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476672"/>
            <a:ext cx="2918884" cy="5733256"/>
          </a:xfrm>
          <a:prstGeom prst="rect">
            <a:avLst/>
          </a:prstGeom>
          <a:noFill/>
        </p:spPr>
      </p:pic>
      <p:pic>
        <p:nvPicPr>
          <p:cNvPr id="8" name="Picture 10" descr="Kolínský deník&#10;19.3.20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268760"/>
            <a:ext cx="4837100" cy="5040560"/>
          </a:xfrm>
          <a:prstGeom prst="rect">
            <a:avLst/>
          </a:prstGeom>
          <a:noFill/>
        </p:spPr>
      </p:pic>
      <p:pic>
        <p:nvPicPr>
          <p:cNvPr id="9" name="Picture 12" descr="Kolínský Pres&#10;5.4.20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1124744"/>
            <a:ext cx="3320802" cy="5503767"/>
          </a:xfrm>
          <a:prstGeom prst="rect">
            <a:avLst/>
          </a:prstGeom>
          <a:noFill/>
        </p:spPr>
      </p:pic>
      <p:pic>
        <p:nvPicPr>
          <p:cNvPr id="11" name="Picture 16" descr="Kolínský deník&#10;16.4.20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1556792"/>
            <a:ext cx="7992888" cy="4886277"/>
          </a:xfrm>
          <a:prstGeom prst="rect">
            <a:avLst/>
          </a:prstGeom>
          <a:noFill/>
        </p:spPr>
      </p:pic>
      <p:pic>
        <p:nvPicPr>
          <p:cNvPr id="12" name="Picture 18" descr="Kolínský deník&#10;30.5.20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35896" y="1412776"/>
            <a:ext cx="5372125" cy="4758576"/>
          </a:xfrm>
          <a:prstGeom prst="rect">
            <a:avLst/>
          </a:prstGeom>
          <a:noFill/>
        </p:spPr>
      </p:pic>
      <p:pic>
        <p:nvPicPr>
          <p:cNvPr id="6" name="Picture 6" descr="Kolínský Pres&#10;8.2.20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528" y="1412776"/>
            <a:ext cx="3498726" cy="5266032"/>
          </a:xfrm>
          <a:prstGeom prst="rect">
            <a:avLst/>
          </a:prstGeom>
          <a:noFill/>
        </p:spPr>
      </p:pic>
      <p:pic>
        <p:nvPicPr>
          <p:cNvPr id="2068" name="Picture 20" descr="Kolínský Pres&#10;12.7.20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1520" y="1772816"/>
            <a:ext cx="2923919" cy="4536504"/>
          </a:xfrm>
          <a:prstGeom prst="rect">
            <a:avLst/>
          </a:prstGeom>
          <a:noFill/>
        </p:spPr>
      </p:pic>
      <p:pic>
        <p:nvPicPr>
          <p:cNvPr id="2070" name="Picture 22" descr="Kolínský deník&#10;20.7.2011-2.část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63888" y="1412776"/>
            <a:ext cx="5401538" cy="5040560"/>
          </a:xfrm>
          <a:prstGeom prst="rect">
            <a:avLst/>
          </a:prstGeom>
          <a:noFill/>
        </p:spPr>
      </p:pic>
      <p:pic>
        <p:nvPicPr>
          <p:cNvPr id="2072" name="Picture 24" descr="Kolínský deník&#10;20.7.2011-1.část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1520" y="2708920"/>
            <a:ext cx="8421960" cy="325693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000"/>
                            </p:stCondLst>
                            <p:childTnLst>
                              <p:par>
                                <p:cTn id="5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30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30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30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0"/>
                            </p:stCondLst>
                            <p:childTnLst>
                              <p:par>
                                <p:cTn id="6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0" fill="hold"/>
                                        <p:tgtEl>
                                          <p:spTgt spid="20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 Ohařích v tisku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99</a:t>
            </a:fld>
            <a:endParaRPr lang="cs-CZ"/>
          </a:p>
        </p:txBody>
      </p:sp>
      <p:pic>
        <p:nvPicPr>
          <p:cNvPr id="3087" name="Picture 15" descr="Moderní obec&#10;listopad 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484784"/>
            <a:ext cx="5910003" cy="4938936"/>
          </a:xfrm>
          <a:prstGeom prst="rect">
            <a:avLst/>
          </a:prstGeom>
          <a:noFill/>
        </p:spPr>
      </p:pic>
      <p:pic>
        <p:nvPicPr>
          <p:cNvPr id="3085" name="Picture 13" descr="Náš REGION, Kolínsko&#10;13.10.2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96752"/>
            <a:ext cx="3739515" cy="5470376"/>
          </a:xfrm>
          <a:prstGeom prst="rect">
            <a:avLst/>
          </a:prstGeom>
          <a:noFill/>
        </p:spPr>
      </p:pic>
      <p:pic>
        <p:nvPicPr>
          <p:cNvPr id="3089" name="Picture 17" descr="Kolínský deník&#10;10.11.20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1196752"/>
            <a:ext cx="4735890" cy="5256017"/>
          </a:xfrm>
          <a:prstGeom prst="rect">
            <a:avLst/>
          </a:prstGeom>
          <a:noFill/>
        </p:spPr>
      </p:pic>
      <p:pic>
        <p:nvPicPr>
          <p:cNvPr id="3091" name="Picture 19" descr="Kolínský PRES&#10;14.9.20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1412776"/>
            <a:ext cx="2983607" cy="4839136"/>
          </a:xfrm>
          <a:prstGeom prst="rect">
            <a:avLst/>
          </a:prstGeom>
          <a:noFill/>
        </p:spPr>
      </p:pic>
      <p:pic>
        <p:nvPicPr>
          <p:cNvPr id="3097" name="Picture 25" descr="www.kr-stredocesky.cz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1484784"/>
            <a:ext cx="7591425" cy="4962526"/>
          </a:xfrm>
          <a:prstGeom prst="rect">
            <a:avLst/>
          </a:prstGeom>
          <a:noFill/>
        </p:spPr>
      </p:pic>
      <p:pic>
        <p:nvPicPr>
          <p:cNvPr id="3083" name="Picture 11" descr="Kolínský PRES&#10;4.10.20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7584" y="2204864"/>
            <a:ext cx="3096344" cy="4180667"/>
          </a:xfrm>
          <a:prstGeom prst="rect">
            <a:avLst/>
          </a:prstGeom>
          <a:noFill/>
        </p:spPr>
      </p:pic>
      <p:pic>
        <p:nvPicPr>
          <p:cNvPr id="3093" name="Picture 21" descr="Kolínský PRES&#10;31.1.201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0" y="404664"/>
            <a:ext cx="4284476" cy="6048672"/>
          </a:xfrm>
          <a:prstGeom prst="rect">
            <a:avLst/>
          </a:prstGeom>
          <a:noFill/>
        </p:spPr>
      </p:pic>
      <p:pic>
        <p:nvPicPr>
          <p:cNvPr id="3095" name="Picture 23" descr="Náš REGION, Kolínsko&#10;24.11.20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31840" y="1772816"/>
            <a:ext cx="2736304" cy="435648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30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000"/>
                            </p:stCondLst>
                            <p:childTnLst>
                              <p:par>
                                <p:cTn id="3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0"/>
                            </p:stCondLst>
                            <p:childTnLst>
                              <p:par>
                                <p:cTn id="5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100</a:t>
            </a:fld>
            <a:endParaRPr lang="cs-CZ"/>
          </a:p>
        </p:txBody>
      </p:sp>
      <p:pic>
        <p:nvPicPr>
          <p:cNvPr id="1026" name="Picture 2" descr="D:\obec-PC obývák\PF 2012\PF 2012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779" y="1700808"/>
            <a:ext cx="8244677" cy="385839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043608" y="5301208"/>
            <a:ext cx="7215238" cy="710390"/>
          </a:xfrm>
        </p:spPr>
        <p:txBody>
          <a:bodyPr>
            <a:normAutofit/>
          </a:bodyPr>
          <a:lstStyle/>
          <a:p>
            <a:r>
              <a:rPr lang="cs-CZ" sz="2800" dirty="0" smtClean="0"/>
              <a:t>Ing. Viera Obešlová, OÚ Ohaře, 2012</a:t>
            </a:r>
            <a:endParaRPr lang="cs-CZ" sz="28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48EBC-B268-4A62-B390-72AE4FC34194}" type="slidenum">
              <a:rPr lang="cs-CZ" smtClean="0"/>
              <a:pPr/>
              <a:t>101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1600" y="4653136"/>
            <a:ext cx="7848872" cy="862009"/>
          </a:xfrm>
        </p:spPr>
        <p:txBody>
          <a:bodyPr>
            <a:noAutofit/>
          </a:bodyPr>
          <a:lstStyle/>
          <a:p>
            <a:r>
              <a:rPr lang="cs-CZ" sz="4800" dirty="0" smtClean="0"/>
              <a:t>Děkuji za pozornost</a:t>
            </a:r>
            <a:endParaRPr lang="cs-CZ" sz="4800" dirty="0"/>
          </a:p>
        </p:txBody>
      </p:sp>
    </p:spTree>
  </p:cSld>
  <p:clrMapOvr>
    <a:masterClrMapping/>
  </p:clrMapOvr>
  <p:transition spd="slow" advClick="0" advTm="25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6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Cest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3038</TotalTime>
  <Words>308</Words>
  <Application>Microsoft Office PowerPoint</Application>
  <PresentationFormat>Předvádění na obrazovce (4:3)</PresentationFormat>
  <Paragraphs>354</Paragraphs>
  <Slides>101</Slides>
  <Notes>0</Notes>
  <HiddenSlides>0</HiddenSlides>
  <MMClips>7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101</vt:i4>
      </vt:variant>
    </vt:vector>
  </HeadingPairs>
  <TitlesOfParts>
    <vt:vector size="102" baseType="lpstr">
      <vt:lpstr>Cesta</vt:lpstr>
      <vt:lpstr>OHAŘE  2011</vt:lpstr>
      <vt:lpstr>Zastupitelé obce</vt:lpstr>
      <vt:lpstr>Leden</vt:lpstr>
      <vt:lpstr>Leden</vt:lpstr>
      <vt:lpstr>Leden</vt:lpstr>
      <vt:lpstr>Leden</vt:lpstr>
      <vt:lpstr>Leden</vt:lpstr>
      <vt:lpstr>Únor</vt:lpstr>
      <vt:lpstr>Únor</vt:lpstr>
      <vt:lpstr>Únor</vt:lpstr>
      <vt:lpstr>Únor</vt:lpstr>
      <vt:lpstr>Únor</vt:lpstr>
      <vt:lpstr>Únor</vt:lpstr>
      <vt:lpstr>Březen</vt:lpstr>
      <vt:lpstr>Březen</vt:lpstr>
      <vt:lpstr>Březen</vt:lpstr>
      <vt:lpstr>Březen</vt:lpstr>
      <vt:lpstr>Březen</vt:lpstr>
      <vt:lpstr>Březen</vt:lpstr>
      <vt:lpstr>Duben</vt:lpstr>
      <vt:lpstr>Duben</vt:lpstr>
      <vt:lpstr>Duben</vt:lpstr>
      <vt:lpstr>Duben</vt:lpstr>
      <vt:lpstr>Duben</vt:lpstr>
      <vt:lpstr>Duben</vt:lpstr>
      <vt:lpstr>Květen</vt:lpstr>
      <vt:lpstr>Květen</vt:lpstr>
      <vt:lpstr>Květen</vt:lpstr>
      <vt:lpstr>Květen</vt:lpstr>
      <vt:lpstr>Květen</vt:lpstr>
      <vt:lpstr>Květen</vt:lpstr>
      <vt:lpstr>Květen</vt:lpstr>
      <vt:lpstr>Červen</vt:lpstr>
      <vt:lpstr>Červen</vt:lpstr>
      <vt:lpstr>Červen</vt:lpstr>
      <vt:lpstr>Červen</vt:lpstr>
      <vt:lpstr>Červen</vt:lpstr>
      <vt:lpstr>Červen</vt:lpstr>
      <vt:lpstr>Červen</vt:lpstr>
      <vt:lpstr>Červen</vt:lpstr>
      <vt:lpstr>Červen</vt:lpstr>
      <vt:lpstr>Červen</vt:lpstr>
      <vt:lpstr>Červen</vt:lpstr>
      <vt:lpstr>Červenec</vt:lpstr>
      <vt:lpstr>Červenec</vt:lpstr>
      <vt:lpstr>Červenec</vt:lpstr>
      <vt:lpstr>Červenec</vt:lpstr>
      <vt:lpstr>Červenec</vt:lpstr>
      <vt:lpstr>Červenec</vt:lpstr>
      <vt:lpstr>Červenec</vt:lpstr>
      <vt:lpstr>Červenec</vt:lpstr>
      <vt:lpstr>Červenec</vt:lpstr>
      <vt:lpstr>Srpen</vt:lpstr>
      <vt:lpstr>Srpen</vt:lpstr>
      <vt:lpstr>Srpen</vt:lpstr>
      <vt:lpstr>Srpen</vt:lpstr>
      <vt:lpstr>Srpen</vt:lpstr>
      <vt:lpstr>Srpen</vt:lpstr>
      <vt:lpstr>Sepen</vt:lpstr>
      <vt:lpstr>Srpen</vt:lpstr>
      <vt:lpstr>Srpen</vt:lpstr>
      <vt:lpstr>Září</vt:lpstr>
      <vt:lpstr>Září</vt:lpstr>
      <vt:lpstr>Září</vt:lpstr>
      <vt:lpstr>Září</vt:lpstr>
      <vt:lpstr>Září</vt:lpstr>
      <vt:lpstr>Září</vt:lpstr>
      <vt:lpstr>Září</vt:lpstr>
      <vt:lpstr>Září</vt:lpstr>
      <vt:lpstr>Září</vt:lpstr>
      <vt:lpstr>Říjen</vt:lpstr>
      <vt:lpstr>Říjen</vt:lpstr>
      <vt:lpstr>Říjen</vt:lpstr>
      <vt:lpstr>Říjen</vt:lpstr>
      <vt:lpstr>Říjen</vt:lpstr>
      <vt:lpstr>Říjen</vt:lpstr>
      <vt:lpstr>Říjen</vt:lpstr>
      <vt:lpstr>Říjen</vt:lpstr>
      <vt:lpstr>Říjen</vt:lpstr>
      <vt:lpstr>Listopad</vt:lpstr>
      <vt:lpstr>Listopad</vt:lpstr>
      <vt:lpstr>Listopad</vt:lpstr>
      <vt:lpstr>Listopad</vt:lpstr>
      <vt:lpstr>Listopad</vt:lpstr>
      <vt:lpstr>Listopad</vt:lpstr>
      <vt:lpstr>Prosinec</vt:lpstr>
      <vt:lpstr>Prosinec</vt:lpstr>
      <vt:lpstr>Prosinec</vt:lpstr>
      <vt:lpstr>Prosinec</vt:lpstr>
      <vt:lpstr>Prosinec</vt:lpstr>
      <vt:lpstr>Prosinec</vt:lpstr>
      <vt:lpstr>Prosinec</vt:lpstr>
      <vt:lpstr>Prosinec</vt:lpstr>
      <vt:lpstr>Prosinec</vt:lpstr>
      <vt:lpstr>Prosinec</vt:lpstr>
      <vt:lpstr>Prosinec</vt:lpstr>
      <vt:lpstr>Prosinec</vt:lpstr>
      <vt:lpstr>O Ohařích v tisku</vt:lpstr>
      <vt:lpstr>O Ohařích v tisku</vt:lpstr>
      <vt:lpstr>Snímek 100</vt:lpstr>
      <vt:lpstr>Děkuji za pozornost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OHAŘE  2011</dc:title>
  <dc:creator>user</dc:creator>
  <cp:lastModifiedBy>user</cp:lastModifiedBy>
  <cp:revision>272</cp:revision>
  <dcterms:modified xsi:type="dcterms:W3CDTF">2012-12-03T10:14:52Z</dcterms:modified>
</cp:coreProperties>
</file>