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86"/>
  </p:notesMasterIdLst>
  <p:sldIdLst>
    <p:sldId id="256" r:id="rId2"/>
    <p:sldId id="265" r:id="rId3"/>
    <p:sldId id="257" r:id="rId4"/>
    <p:sldId id="258" r:id="rId5"/>
    <p:sldId id="291" r:id="rId6"/>
    <p:sldId id="259" r:id="rId7"/>
    <p:sldId id="267" r:id="rId8"/>
    <p:sldId id="260" r:id="rId9"/>
    <p:sldId id="261" r:id="rId10"/>
    <p:sldId id="262" r:id="rId11"/>
    <p:sldId id="263" r:id="rId12"/>
    <p:sldId id="264" r:id="rId13"/>
    <p:sldId id="266" r:id="rId14"/>
    <p:sldId id="268" r:id="rId15"/>
    <p:sldId id="269" r:id="rId16"/>
    <p:sldId id="270" r:id="rId17"/>
    <p:sldId id="271" r:id="rId18"/>
    <p:sldId id="272" r:id="rId19"/>
    <p:sldId id="297" r:id="rId20"/>
    <p:sldId id="337" r:id="rId21"/>
    <p:sldId id="273" r:id="rId22"/>
    <p:sldId id="276" r:id="rId23"/>
    <p:sldId id="277" r:id="rId24"/>
    <p:sldId id="275" r:id="rId25"/>
    <p:sldId id="278" r:id="rId26"/>
    <p:sldId id="274" r:id="rId27"/>
    <p:sldId id="279" r:id="rId28"/>
    <p:sldId id="280" r:id="rId29"/>
    <p:sldId id="282" r:id="rId30"/>
    <p:sldId id="281" r:id="rId31"/>
    <p:sldId id="283" r:id="rId32"/>
    <p:sldId id="287" r:id="rId33"/>
    <p:sldId id="284" r:id="rId34"/>
    <p:sldId id="285" r:id="rId35"/>
    <p:sldId id="288" r:id="rId36"/>
    <p:sldId id="286" r:id="rId37"/>
    <p:sldId id="290" r:id="rId38"/>
    <p:sldId id="292" r:id="rId39"/>
    <p:sldId id="293" r:id="rId40"/>
    <p:sldId id="294" r:id="rId41"/>
    <p:sldId id="295" r:id="rId42"/>
    <p:sldId id="304" r:id="rId43"/>
    <p:sldId id="298" r:id="rId44"/>
    <p:sldId id="296" r:id="rId45"/>
    <p:sldId id="299" r:id="rId46"/>
    <p:sldId id="300" r:id="rId47"/>
    <p:sldId id="301" r:id="rId48"/>
    <p:sldId id="306" r:id="rId49"/>
    <p:sldId id="302" r:id="rId50"/>
    <p:sldId id="303" r:id="rId51"/>
    <p:sldId id="305" r:id="rId52"/>
    <p:sldId id="307" r:id="rId53"/>
    <p:sldId id="308" r:id="rId54"/>
    <p:sldId id="289" r:id="rId55"/>
    <p:sldId id="309" r:id="rId56"/>
    <p:sldId id="310" r:id="rId57"/>
    <p:sldId id="311" r:id="rId58"/>
    <p:sldId id="312" r:id="rId59"/>
    <p:sldId id="335" r:id="rId60"/>
    <p:sldId id="339" r:id="rId61"/>
    <p:sldId id="313" r:id="rId62"/>
    <p:sldId id="314" r:id="rId63"/>
    <p:sldId id="315" r:id="rId64"/>
    <p:sldId id="316" r:id="rId65"/>
    <p:sldId id="317" r:id="rId66"/>
    <p:sldId id="325" r:id="rId67"/>
    <p:sldId id="318" r:id="rId68"/>
    <p:sldId id="322" r:id="rId69"/>
    <p:sldId id="320" r:id="rId70"/>
    <p:sldId id="321" r:id="rId71"/>
    <p:sldId id="319" r:id="rId72"/>
    <p:sldId id="323" r:id="rId73"/>
    <p:sldId id="336" r:id="rId74"/>
    <p:sldId id="324" r:id="rId75"/>
    <p:sldId id="326" r:id="rId76"/>
    <p:sldId id="327" r:id="rId77"/>
    <p:sldId id="328" r:id="rId78"/>
    <p:sldId id="329" r:id="rId79"/>
    <p:sldId id="330" r:id="rId80"/>
    <p:sldId id="331" r:id="rId81"/>
    <p:sldId id="338" r:id="rId82"/>
    <p:sldId id="332" r:id="rId83"/>
    <p:sldId id="333" r:id="rId84"/>
    <p:sldId id="334" r:id="rId8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9" autoAdjust="0"/>
    <p:restoredTop sz="94660"/>
  </p:normalViewPr>
  <p:slideViewPr>
    <p:cSldViewPr>
      <p:cViewPr varScale="1">
        <p:scale>
          <a:sx n="69" d="100"/>
          <a:sy n="69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85496-82B7-430B-8F6E-8F014C2CC5F4}" type="datetimeFigureOut">
              <a:rPr lang="cs-CZ" smtClean="0"/>
              <a:pPr/>
              <a:t>8.12.2011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A6774-EF35-42F2-9450-8C67C0CA4A0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A6774-EF35-42F2-9450-8C67C0CA4A01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FA27-45CD-4C54-B5EE-57843B04B730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1FC4-7343-42D7-B151-B6C98FD74A53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5119-4088-40DC-BD8E-E5B552F8D3A0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9BE0B8C-0096-4F85-A7A5-A6AE087D34AC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F816-19CD-44A3-96AC-1CE052CB7259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EE4-416A-4F8E-8B39-011124B5BDBD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B27BB-4E9D-4A1A-811B-CE1BA06D081E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BA93A-A765-4AE1-B5CE-54375F108C2F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D1098-9831-4D44-B464-4F2CABE3AEED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9651AE-654E-49C0-99A6-86FC232B794C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137D-3FBD-4ABC-AD60-509774E03857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Tm="10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0570B5-F24C-43B0-BBC6-6373755DEFF7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F5C6D1D-5FEE-4100-944C-6B707B1DC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10000">
    <p:wheel spokes="8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OHARE%202009_F\lucie%20vondrackova%20-%20muze%20se%20stat.mp31265828442_%5bmp3.teledyski.info%5d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RE%202009_F\strach.mp3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RE%202009_F\lucie%20vondrackova%20-%20laska%20na%20sto%20let.mp31265828238_%5bmp3.teledyski.info%5d.mp3" TargetMode="Externa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RE%202009_F\lucie%20vondrackova%20-%20laska%20umi%20vic.mp31265828126_%5bmp3.teledyski.info%5d.mp3" TargetMode="Externa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800" dirty="0" smtClean="0"/>
              <a:t>kronika obce trochu jinak</a:t>
            </a:r>
            <a:endParaRPr lang="cs-CZ" sz="28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400" dirty="0" smtClean="0"/>
              <a:t>OHAŘE 2009</a:t>
            </a:r>
            <a:endParaRPr lang="cs-CZ" sz="5400" dirty="0"/>
          </a:p>
        </p:txBody>
      </p:sp>
      <p:pic>
        <p:nvPicPr>
          <p:cNvPr id="5" name="lucie vondrackova - muze se stat.mp31265828442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Únor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4099" name="Picture 3" descr="C:\Users\user\Desktop\Prezentace 2009\19.3.2008 217.jpg"/>
          <p:cNvPicPr>
            <a:picLocks noChangeAspect="1" noChangeArrowheads="1"/>
          </p:cNvPicPr>
          <p:nvPr/>
        </p:nvPicPr>
        <p:blipFill>
          <a:blip r:embed="rId2" cstate="print"/>
          <a:srcRect l="20348" r="17043"/>
          <a:stretch>
            <a:fillRect/>
          </a:stretch>
        </p:blipFill>
        <p:spPr bwMode="auto">
          <a:xfrm>
            <a:off x="928662" y="2214554"/>
            <a:ext cx="3286148" cy="393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Prezentace 2009\Mazura Václav_19.3.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000108"/>
            <a:ext cx="4778380" cy="358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Březen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8596" y="1428736"/>
            <a:ext cx="8017131" cy="524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2. 3.	Nástup paní </a:t>
            </a:r>
            <a:r>
              <a:rPr lang="cs-CZ" dirty="0" err="1"/>
              <a:t>Weisserové</a:t>
            </a:r>
            <a:r>
              <a:rPr lang="cs-CZ" dirty="0"/>
              <a:t> na VPP na poloviční </a:t>
            </a:r>
            <a:r>
              <a:rPr lang="cs-CZ" dirty="0" smtClean="0"/>
              <a:t>úvazek</a:t>
            </a:r>
            <a:r>
              <a:rPr lang="cs-CZ" dirty="0"/>
              <a:t>, p. Bukač na DPP</a:t>
            </a:r>
          </a:p>
          <a:p>
            <a:pPr>
              <a:spcBef>
                <a:spcPts val="600"/>
              </a:spcBef>
            </a:pPr>
            <a:r>
              <a:rPr lang="cs-CZ" dirty="0"/>
              <a:t>7. 3.	Dětský karneval v restauraci u Peštů, </a:t>
            </a:r>
            <a:r>
              <a:rPr lang="cs-CZ" dirty="0" smtClean="0"/>
              <a:t>KOŽ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9. 3.	</a:t>
            </a:r>
            <a:r>
              <a:rPr lang="cs-CZ" dirty="0" err="1" smtClean="0"/>
              <a:t>Forejt</a:t>
            </a:r>
            <a:r>
              <a:rPr lang="cs-CZ" dirty="0" smtClean="0"/>
              <a:t> Josef, </a:t>
            </a:r>
            <a:r>
              <a:rPr lang="cs-CZ" dirty="0" err="1" smtClean="0"/>
              <a:t>č.p</a:t>
            </a:r>
            <a:r>
              <a:rPr lang="cs-CZ" dirty="0" smtClean="0"/>
              <a:t>. 5, 80 let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10. 3.	Den malých obcí, </a:t>
            </a:r>
            <a:r>
              <a:rPr lang="cs-CZ" dirty="0" smtClean="0"/>
              <a:t>Praha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12. 3.	</a:t>
            </a:r>
            <a:r>
              <a:rPr lang="cs-CZ" dirty="0" smtClean="0"/>
              <a:t>Smlouva o </a:t>
            </a:r>
            <a:r>
              <a:rPr lang="cs-CZ" dirty="0"/>
              <a:t>převodu vlastnictví 5 zásahových kompletů pro JPO V. </a:t>
            </a:r>
          </a:p>
          <a:p>
            <a:pPr>
              <a:spcBef>
                <a:spcPts val="600"/>
              </a:spcBef>
            </a:pPr>
            <a:r>
              <a:rPr lang="cs-CZ" dirty="0"/>
              <a:t>12. 3.	MAS - Zálabí, valná hromada v Týnci nad Labem</a:t>
            </a:r>
          </a:p>
          <a:p>
            <a:pPr>
              <a:spcBef>
                <a:spcPts val="600"/>
              </a:spcBef>
            </a:pPr>
            <a:r>
              <a:rPr lang="cs-CZ" dirty="0"/>
              <a:t>16. 3.	Žádost o koncert v kostele, </a:t>
            </a:r>
            <a:r>
              <a:rPr lang="cs-CZ" dirty="0" err="1"/>
              <a:t>Stabat</a:t>
            </a:r>
            <a:r>
              <a:rPr lang="cs-CZ" dirty="0"/>
              <a:t> Mater </a:t>
            </a:r>
          </a:p>
          <a:p>
            <a:pPr>
              <a:spcBef>
                <a:spcPts val="600"/>
              </a:spcBef>
            </a:pPr>
            <a:r>
              <a:rPr lang="cs-CZ" dirty="0"/>
              <a:t>16. 3.	Výpověď ze smlouvy s firmou 3L studio</a:t>
            </a:r>
          </a:p>
          <a:p>
            <a:pPr>
              <a:spcBef>
                <a:spcPts val="600"/>
              </a:spcBef>
            </a:pPr>
            <a:r>
              <a:rPr lang="cs-CZ" dirty="0"/>
              <a:t>17. 3.	Posílení (RAM, </a:t>
            </a:r>
            <a:r>
              <a:rPr lang="cs-CZ" dirty="0" err="1"/>
              <a:t>hard</a:t>
            </a:r>
            <a:r>
              <a:rPr lang="cs-CZ" dirty="0"/>
              <a:t> disk) PC pro účetní</a:t>
            </a:r>
          </a:p>
          <a:p>
            <a:pPr>
              <a:spcBef>
                <a:spcPts val="600"/>
              </a:spcBef>
            </a:pPr>
            <a:r>
              <a:rPr lang="cs-CZ" dirty="0"/>
              <a:t>17. 3.	Silnější vítr v noci, ráno menší nepořádek na obci</a:t>
            </a:r>
          </a:p>
          <a:p>
            <a:pPr>
              <a:spcBef>
                <a:spcPts val="600"/>
              </a:spcBef>
            </a:pPr>
            <a:r>
              <a:rPr lang="cs-CZ" dirty="0"/>
              <a:t>17. 3.	Zaslání žádosti o dotaci pro JSDH – </a:t>
            </a:r>
            <a:r>
              <a:rPr lang="cs-CZ" dirty="0" err="1"/>
              <a:t>celk</a:t>
            </a:r>
            <a:r>
              <a:rPr lang="cs-CZ" dirty="0"/>
              <a:t>. náklady 37 500</a:t>
            </a:r>
            <a:r>
              <a:rPr lang="cs-CZ" dirty="0" smtClean="0"/>
              <a:t>,- Kč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18. 3.	Seminář Datové schránky, Pardubice</a:t>
            </a:r>
          </a:p>
          <a:p>
            <a:pPr>
              <a:spcBef>
                <a:spcPts val="600"/>
              </a:spcBef>
            </a:pPr>
            <a:r>
              <a:rPr lang="cs-CZ" dirty="0"/>
              <a:t>19. 3.	</a:t>
            </a:r>
            <a:r>
              <a:rPr lang="cs-CZ" dirty="0" err="1" smtClean="0"/>
              <a:t>Špinková</a:t>
            </a:r>
            <a:r>
              <a:rPr lang="cs-CZ" dirty="0" smtClean="0"/>
              <a:t> Věra, </a:t>
            </a:r>
            <a:r>
              <a:rPr lang="cs-CZ" dirty="0" err="1"/>
              <a:t>č.p</a:t>
            </a:r>
            <a:r>
              <a:rPr lang="cs-CZ" dirty="0"/>
              <a:t>. 90, 60 let</a:t>
            </a:r>
          </a:p>
          <a:p>
            <a:pPr>
              <a:spcBef>
                <a:spcPts val="600"/>
              </a:spcBef>
            </a:pPr>
            <a:r>
              <a:rPr lang="cs-CZ" dirty="0"/>
              <a:t>19. 3.	Sněžení, výrazné ochlazení až do konce měsíce</a:t>
            </a:r>
          </a:p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Březen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8596" y="1285860"/>
            <a:ext cx="8494377" cy="497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20. 3.	Dovezení popelnic na </a:t>
            </a:r>
            <a:r>
              <a:rPr lang="cs-CZ" dirty="0" err="1"/>
              <a:t>bioodpad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21. 3.	Vysazování boroviček, pozemek </a:t>
            </a:r>
            <a:r>
              <a:rPr lang="cs-CZ" dirty="0" err="1"/>
              <a:t>parc.č</a:t>
            </a:r>
            <a:r>
              <a:rPr lang="cs-CZ" dirty="0"/>
              <a:t>. 957/2, KOŽ</a:t>
            </a:r>
          </a:p>
          <a:p>
            <a:pPr>
              <a:spcBef>
                <a:spcPts val="600"/>
              </a:spcBef>
            </a:pPr>
            <a:r>
              <a:rPr lang="cs-CZ" dirty="0"/>
              <a:t>24. 3.	Veřejné zasedání OZ, promítnutí </a:t>
            </a:r>
            <a:r>
              <a:rPr lang="cs-CZ" dirty="0" err="1"/>
              <a:t>Fotokroniky</a:t>
            </a:r>
            <a:r>
              <a:rPr lang="cs-CZ" dirty="0"/>
              <a:t> obce za rok 2008</a:t>
            </a:r>
          </a:p>
          <a:p>
            <a:pPr>
              <a:spcBef>
                <a:spcPts val="600"/>
              </a:spcBef>
            </a:pPr>
            <a:r>
              <a:rPr lang="cs-CZ" dirty="0"/>
              <a:t>25. 3.	Ž</a:t>
            </a:r>
            <a:r>
              <a:rPr lang="cs-CZ" dirty="0" smtClean="0"/>
              <a:t>ádosti </a:t>
            </a:r>
            <a:r>
              <a:rPr lang="cs-CZ" dirty="0"/>
              <a:t>o grant z programu Partnerství pro Kolínsko, ošetření stromů </a:t>
            </a:r>
          </a:p>
          <a:p>
            <a:pPr>
              <a:spcBef>
                <a:spcPts val="600"/>
              </a:spcBef>
            </a:pPr>
            <a:r>
              <a:rPr lang="cs-CZ" dirty="0"/>
              <a:t>25. 3.	Revize elektrorozvodů, </a:t>
            </a:r>
            <a:r>
              <a:rPr lang="cs-CZ" dirty="0" smtClean="0"/>
              <a:t>Netík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27</a:t>
            </a:r>
            <a:r>
              <a:rPr lang="cs-CZ" dirty="0"/>
              <a:t>. 3.	SUS Kutná Hora, čištění </a:t>
            </a:r>
            <a:r>
              <a:rPr lang="cs-CZ" dirty="0" smtClean="0"/>
              <a:t>silnic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27</a:t>
            </a:r>
            <a:r>
              <a:rPr lang="cs-CZ" dirty="0"/>
              <a:t>. 3.	</a:t>
            </a:r>
            <a:r>
              <a:rPr lang="cs-CZ" dirty="0" err="1"/>
              <a:t>Mons</a:t>
            </a:r>
            <a:r>
              <a:rPr lang="cs-CZ" dirty="0"/>
              <a:t>. Socha, povolení </a:t>
            </a:r>
            <a:r>
              <a:rPr lang="cs-CZ" dirty="0" smtClean="0"/>
              <a:t>velikonočního koncertu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28. 3.	Prodejní výstava „Velikonoční inspirace“, Petra Doležalová, </a:t>
            </a:r>
            <a:r>
              <a:rPr lang="cs-CZ" dirty="0" err="1"/>
              <a:t>Žiželice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28. 3.	Výroční schůze, KOŽ</a:t>
            </a:r>
          </a:p>
          <a:p>
            <a:pPr>
              <a:spcBef>
                <a:spcPts val="600"/>
              </a:spcBef>
            </a:pPr>
            <a:r>
              <a:rPr lang="cs-CZ" dirty="0"/>
              <a:t>29. 3.	Psi p. </a:t>
            </a:r>
            <a:r>
              <a:rPr lang="cs-CZ" dirty="0" smtClean="0"/>
              <a:t>Krejčíka zakousli </a:t>
            </a:r>
            <a:r>
              <a:rPr lang="cs-CZ" dirty="0" err="1"/>
              <a:t>Forejtovým</a:t>
            </a:r>
            <a:r>
              <a:rPr lang="cs-CZ" dirty="0"/>
              <a:t> 3 slepice</a:t>
            </a:r>
          </a:p>
          <a:p>
            <a:pPr>
              <a:spcBef>
                <a:spcPts val="600"/>
              </a:spcBef>
            </a:pPr>
            <a:r>
              <a:rPr lang="cs-CZ" dirty="0"/>
              <a:t>30. 3.	P. Cyril </a:t>
            </a:r>
            <a:r>
              <a:rPr lang="cs-CZ" dirty="0" err="1"/>
              <a:t>Solčáni</a:t>
            </a:r>
            <a:r>
              <a:rPr lang="cs-CZ" dirty="0"/>
              <a:t>, povolení koncertu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Neudělení dotace z POV 2009 – prodloužení veřejného osvětlení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Neudělení dotace z Fondu sportu a volného času – dovybavení asfaltového hřiště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Udělení dotace 20 000,- Kč na knihovnu – nábytek na zřízení čtenářského </a:t>
            </a:r>
            <a:r>
              <a:rPr lang="cs-CZ" dirty="0" smtClean="0"/>
              <a:t>koutku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Březen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6146" name="Picture 2" descr="C:\Users\user\Desktop\Prezentace 2009\7.3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142984"/>
            <a:ext cx="3435854" cy="461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Prezentace 2009\7.3.09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71472" y="1357298"/>
            <a:ext cx="3786214" cy="286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Prezentace 2009\7.3.09 (3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928794" y="3929066"/>
            <a:ext cx="3429024" cy="259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ezentace 2009\Forejt_9.3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143248"/>
            <a:ext cx="4492628" cy="336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Březen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user\Desktop\Prezentace 2009\Špinková Věra_19.3.09_č.p.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186" y="571480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esktop\Prezentace 2009\Špinková_1970.jpg"/>
          <p:cNvPicPr>
            <a:picLocks noChangeAspect="1" noChangeArrowheads="1"/>
          </p:cNvPicPr>
          <p:nvPr/>
        </p:nvPicPr>
        <p:blipFill>
          <a:blip r:embed="rId4" cstate="print"/>
          <a:srcRect l="11309" t="2008" r="14285" b="13245"/>
          <a:stretch>
            <a:fillRect/>
          </a:stretch>
        </p:blipFill>
        <p:spPr bwMode="auto">
          <a:xfrm rot="848931">
            <a:off x="6544149" y="3787587"/>
            <a:ext cx="2081487" cy="249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19200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Březen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9218" name="Picture 2" descr="C:\Users\user\Desktop\Prezentace 2009\21.3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3286132" cy="438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Prezentace 2009\21.3.09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14686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Prezentace 2009\25.3.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571744"/>
            <a:ext cx="2928958" cy="390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Březen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user\Desktop\Prezentace 2009\28.3.09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85926"/>
            <a:ext cx="4564066" cy="342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Prezentace 2009\28.3.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428736"/>
            <a:ext cx="316113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034" y="1428736"/>
            <a:ext cx="8232703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2</a:t>
            </a:r>
            <a:r>
              <a:rPr lang="cs-CZ" dirty="0"/>
              <a:t>. 4.	Uvedení spisové služby KEO-X do </a:t>
            </a:r>
            <a:r>
              <a:rPr lang="cs-CZ" dirty="0" smtClean="0"/>
              <a:t>provozu, p. Snížek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3</a:t>
            </a:r>
            <a:r>
              <a:rPr lang="cs-CZ" dirty="0"/>
              <a:t>. 4.	Začíná vydávání popelnic na </a:t>
            </a:r>
            <a:r>
              <a:rPr lang="cs-CZ" dirty="0" err="1" smtClean="0"/>
              <a:t>bioodpad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5. 4.	</a:t>
            </a:r>
            <a:r>
              <a:rPr lang="cs-CZ" dirty="0" err="1" smtClean="0"/>
              <a:t>Stabat</a:t>
            </a:r>
            <a:r>
              <a:rPr lang="cs-CZ" dirty="0" smtClean="0"/>
              <a:t> Mater, </a:t>
            </a:r>
            <a:r>
              <a:rPr lang="cs-CZ" dirty="0" err="1" smtClean="0"/>
              <a:t>Pergolesi</a:t>
            </a:r>
            <a:r>
              <a:rPr lang="cs-CZ" dirty="0" smtClean="0"/>
              <a:t> – smyčcový kvartet a dva sólové ženské hlasy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9. 4.	Oprava rozhlasu u č. p. 3, pan </a:t>
            </a:r>
            <a:r>
              <a:rPr lang="cs-CZ" dirty="0" err="1"/>
              <a:t>Figar</a:t>
            </a:r>
            <a:r>
              <a:rPr lang="cs-CZ" dirty="0"/>
              <a:t>, Tři Dvory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9</a:t>
            </a:r>
            <a:r>
              <a:rPr lang="cs-CZ" dirty="0"/>
              <a:t>. 4.	Zaslání žádosti o dotaci z FROM Středočeského kraje – </a:t>
            </a:r>
            <a:r>
              <a:rPr lang="cs-CZ" dirty="0" smtClean="0"/>
              <a:t>veřejné osvětlení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14. 4.	Vymetání komínů, pan Hladík</a:t>
            </a:r>
          </a:p>
          <a:p>
            <a:pPr>
              <a:spcBef>
                <a:spcPts val="600"/>
              </a:spcBef>
            </a:pPr>
            <a:r>
              <a:rPr lang="cs-CZ" dirty="0"/>
              <a:t>15. 4.	Vyřazení žádosti o dotaci z programu </a:t>
            </a:r>
            <a:r>
              <a:rPr lang="cs-CZ" dirty="0" smtClean="0"/>
              <a:t>FROM (jen na rekonstrukci )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16</a:t>
            </a:r>
            <a:r>
              <a:rPr lang="cs-CZ" dirty="0"/>
              <a:t>. 4.	Žádost o udělení výjimky v programu FROM</a:t>
            </a:r>
          </a:p>
          <a:p>
            <a:pPr>
              <a:spcBef>
                <a:spcPts val="600"/>
              </a:spcBef>
            </a:pPr>
            <a:r>
              <a:rPr lang="cs-CZ" dirty="0"/>
              <a:t>18. 4.	Svatební  den pro Janu </a:t>
            </a:r>
            <a:r>
              <a:rPr lang="cs-CZ" dirty="0" err="1"/>
              <a:t>Hrábkovou</a:t>
            </a:r>
            <a:r>
              <a:rPr lang="cs-CZ" dirty="0"/>
              <a:t>, </a:t>
            </a:r>
            <a:r>
              <a:rPr lang="cs-CZ" dirty="0" err="1"/>
              <a:t>č.p</a:t>
            </a:r>
            <a:r>
              <a:rPr lang="cs-CZ" dirty="0"/>
              <a:t>. 72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22</a:t>
            </a:r>
            <a:r>
              <a:rPr lang="cs-CZ" dirty="0"/>
              <a:t>., 23. 4.  Školní inspekce v MŠ </a:t>
            </a:r>
            <a:r>
              <a:rPr lang="cs-CZ" dirty="0" smtClean="0"/>
              <a:t>Ohaře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23. 4.	Kontrola hospodaření obce za rok 2008 – bez závad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29. 4.	Návštěva pracovníků AOPK Praha – posouzení stavu stromů v obci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30. 4.	Pálení čarodějnic, noční hlídka B. Březina, I. Valášek, V. </a:t>
            </a:r>
            <a:r>
              <a:rPr lang="cs-CZ" dirty="0" err="1" smtClean="0"/>
              <a:t>Louman</a:t>
            </a:r>
            <a:endParaRPr lang="cs-CZ" dirty="0" smtClean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2910" y="1571612"/>
            <a:ext cx="739991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Vysypávání </a:t>
            </a:r>
            <a:r>
              <a:rPr lang="cs-CZ" dirty="0"/>
              <a:t>krajnic u komunikace </a:t>
            </a:r>
            <a:r>
              <a:rPr lang="cs-CZ" dirty="0" smtClean="0"/>
              <a:t>327/19 „Na </a:t>
            </a:r>
            <a:r>
              <a:rPr lang="cs-CZ" dirty="0"/>
              <a:t>Průhon“ – SÚS Kutná </a:t>
            </a:r>
            <a:r>
              <a:rPr lang="cs-CZ" dirty="0" smtClean="0"/>
              <a:t>Hora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Nová </a:t>
            </a:r>
            <a:r>
              <a:rPr lang="cs-CZ" dirty="0"/>
              <a:t>udírna na fotbalovém hřišti, TJ Union Ohaře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Oprava laviček a houpaček, p. Klepal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Krásné počasí, i přes Velikonoce, denní teploty nad 20 °C, sucho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Koncem měsíce několikadenní silnější vítr, ale slunečno a sucho</a:t>
            </a:r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0722" name="Picture 2" descr="C:\Users\user\Desktop\Prezentace 2009\IMG_1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571480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user\Desktop\Prezentace 2009\2010-02-03_173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435177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user\Desktop\Prezentace 2009\IMG_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857628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Zastupitelé obce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" name="Picture 1" descr="D:\obec-PC obývák\PREZENTACE 2007\Obešlová-zmenšen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1545781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D:\obec-PC obývák\PREZENTACE 2007\Klepal-obdélník na výš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357299"/>
            <a:ext cx="162516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357298"/>
            <a:ext cx="1550867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obec-PC obývák\PREZENTACE 2007\Smolíková Světluš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357298"/>
            <a:ext cx="1571636" cy="194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D:\obec-PC obývák\PREZENTACE 2008\Dostál Bohusla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000504"/>
            <a:ext cx="1643074" cy="197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ovéPole 7"/>
          <p:cNvSpPr txBox="1"/>
          <p:nvPr/>
        </p:nvSpPr>
        <p:spPr>
          <a:xfrm>
            <a:off x="785786" y="3357562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V. </a:t>
            </a:r>
            <a:r>
              <a:rPr lang="cs-CZ" dirty="0" err="1" smtClean="0">
                <a:solidFill>
                  <a:schemeClr val="tx2"/>
                </a:solidFill>
              </a:rPr>
              <a:t>Obešlová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00364" y="3357562"/>
            <a:ext cx="106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V. Klepal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929190" y="335756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L. Michálek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000892" y="3357562"/>
            <a:ext cx="14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S. Smolíková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071934" y="6143644"/>
            <a:ext cx="108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B. Dostál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357950" y="6143644"/>
            <a:ext cx="1057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F. Dostál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643042" y="6143644"/>
            <a:ext cx="116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P. Mazura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1026" name="Picture 2" descr="C:\Users\user\Desktop\Prezentace 2009\Dostál B..jpg"/>
          <p:cNvPicPr>
            <a:picLocks noChangeAspect="1" noChangeArrowheads="1"/>
          </p:cNvPicPr>
          <p:nvPr/>
        </p:nvPicPr>
        <p:blipFill>
          <a:blip r:embed="rId7" cstate="print"/>
          <a:srcRect l="11538" b="5263"/>
          <a:stretch>
            <a:fillRect/>
          </a:stretch>
        </p:blipFill>
        <p:spPr bwMode="auto">
          <a:xfrm>
            <a:off x="6072198" y="3929066"/>
            <a:ext cx="164307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Prezentace 2009\Mazura.jpg"/>
          <p:cNvPicPr>
            <a:picLocks noChangeAspect="1" noChangeArrowheads="1"/>
          </p:cNvPicPr>
          <p:nvPr/>
        </p:nvPicPr>
        <p:blipFill>
          <a:blip r:embed="rId8" cstate="print"/>
          <a:srcRect l="5185" b="6928"/>
          <a:stretch>
            <a:fillRect/>
          </a:stretch>
        </p:blipFill>
        <p:spPr bwMode="auto">
          <a:xfrm>
            <a:off x="1428728" y="3929066"/>
            <a:ext cx="164307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user\Desktop\Prezentace 2009\svatba 18.4.2009 12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0265" r="18940"/>
          <a:stretch>
            <a:fillRect/>
          </a:stretch>
        </p:blipFill>
        <p:spPr bwMode="auto">
          <a:xfrm>
            <a:off x="4572000" y="1142984"/>
            <a:ext cx="4143404" cy="511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Prezentace 2009\svatba 18.4.2009 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4492628" cy="336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0242" name="Picture 2" descr="C:\Users\user\Desktop\Prezentace 2009\14.4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262534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user\Desktop\Prezentace 2009\27.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785794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user\Desktop\Prezentace 2009\14.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928934"/>
            <a:ext cx="2599136" cy="346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3314" name="Picture 2" descr="C:\Users\user\Desktop\Prezentace 2009\16.4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57166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user\Desktop\Prezentace 2009\1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857628"/>
            <a:ext cx="3555968" cy="266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user\Desktop\Prezentace 2009\16.4 (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142984"/>
            <a:ext cx="3635372" cy="272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user\Desktop\Prezentace 2009\21.4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219200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4338" name="Picture 2" descr="C:\Users\user\Desktop\Prezentace 2009\2.4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71475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user\Desktop\Prezentace 2009\IMG_7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357562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user\Desktop\Prezentace 2009\IMG_7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C:\Users\user\Desktop\Prezentace 2009\2.4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285860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1267" name="Picture 3" descr="C:\Users\user\Desktop\Prezentace 2009\29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642917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user\Desktop\Prezentace 2009\29.4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357430"/>
            <a:ext cx="5111757" cy="383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5363" name="Picture 3" descr="C:\Users\user\Desktop\Prezentace 2009\IMG_1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49"/>
            <a:ext cx="2857520" cy="381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user\Desktop\Prezentace 2009\IMG_1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143248"/>
            <a:ext cx="4421190" cy="331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user\Desktop\Prezentace 2009\14.4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571480"/>
            <a:ext cx="2652714" cy="35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Duben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2292" name="Picture 4" descr="C:\Users\user\Desktop\Prezentace 2009\IMG_7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214554"/>
            <a:ext cx="50482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user\Desktop\Prezentace 2009\IMG_7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071546"/>
            <a:ext cx="3071834" cy="409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trac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72528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034" y="1571612"/>
            <a:ext cx="77658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3. 5.	Oprava basketbalových košů u asfaltového hřiště, p. M. Suchánek</a:t>
            </a:r>
          </a:p>
          <a:p>
            <a:pPr>
              <a:spcBef>
                <a:spcPts val="600"/>
              </a:spcBef>
            </a:pPr>
            <a:r>
              <a:rPr lang="cs-CZ" dirty="0"/>
              <a:t>4. 5.	Velké ochlazení, slabý déšť celý týden</a:t>
            </a:r>
          </a:p>
          <a:p>
            <a:pPr>
              <a:spcBef>
                <a:spcPts val="600"/>
              </a:spcBef>
            </a:pPr>
            <a:r>
              <a:rPr lang="cs-CZ" dirty="0"/>
              <a:t>5. 5</a:t>
            </a:r>
            <a:r>
              <a:rPr lang="cs-CZ" dirty="0" smtClean="0"/>
              <a:t>.</a:t>
            </a:r>
            <a:r>
              <a:rPr lang="cs-CZ" dirty="0"/>
              <a:t>	První svoz </a:t>
            </a:r>
            <a:r>
              <a:rPr lang="cs-CZ" dirty="0" err="1"/>
              <a:t>bioodpadu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5. 5.	Zaslání žádosti o dotaci na </a:t>
            </a:r>
            <a:r>
              <a:rPr lang="cs-CZ" dirty="0" err="1"/>
              <a:t>Czech</a:t>
            </a:r>
            <a:r>
              <a:rPr lang="cs-CZ" dirty="0"/>
              <a:t> POINT - upgrade</a:t>
            </a:r>
          </a:p>
          <a:p>
            <a:pPr>
              <a:spcBef>
                <a:spcPts val="600"/>
              </a:spcBef>
            </a:pPr>
            <a:r>
              <a:rPr lang="cs-CZ" dirty="0"/>
              <a:t>6. 5.	† Mazura Václav, </a:t>
            </a:r>
            <a:r>
              <a:rPr lang="cs-CZ" dirty="0" err="1"/>
              <a:t>č.p</a:t>
            </a:r>
            <a:r>
              <a:rPr lang="cs-CZ" dirty="0"/>
              <a:t>. 80, 25.2. slavil 80 let</a:t>
            </a:r>
          </a:p>
          <a:p>
            <a:pPr>
              <a:spcBef>
                <a:spcPts val="600"/>
              </a:spcBef>
            </a:pPr>
            <a:r>
              <a:rPr lang="cs-CZ" dirty="0"/>
              <a:t>7. 5.	Čištění silnice, SÚS Kutná Hora</a:t>
            </a:r>
          </a:p>
          <a:p>
            <a:pPr>
              <a:spcBef>
                <a:spcPts val="600"/>
              </a:spcBef>
            </a:pPr>
            <a:r>
              <a:rPr lang="cs-CZ" dirty="0"/>
              <a:t>8. 5.	Country zábava, p. Bernard </a:t>
            </a:r>
            <a:r>
              <a:rPr lang="cs-CZ" dirty="0" err="1"/>
              <a:t>Červeňák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8. 5.	Oprava oken na hasičské zbrojnici, oprava studny před </a:t>
            </a:r>
            <a:r>
              <a:rPr lang="cs-CZ" dirty="0" err="1"/>
              <a:t>č.p</a:t>
            </a:r>
            <a:r>
              <a:rPr lang="cs-CZ" dirty="0"/>
              <a:t>. 79, </a:t>
            </a:r>
            <a:r>
              <a:rPr lang="cs-CZ" dirty="0" smtClean="0"/>
              <a:t>SDH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9</a:t>
            </a:r>
            <a:r>
              <a:rPr lang="cs-CZ" dirty="0"/>
              <a:t>. 5.	Oprava studny na hřbitově, celá nová</a:t>
            </a:r>
          </a:p>
          <a:p>
            <a:pPr>
              <a:spcBef>
                <a:spcPts val="600"/>
              </a:spcBef>
            </a:pPr>
            <a:r>
              <a:rPr lang="cs-CZ" dirty="0"/>
              <a:t>11. 5.	Vyzvednutí zásahových kompletů pro JSDH, p. </a:t>
            </a:r>
            <a:r>
              <a:rPr lang="cs-CZ" dirty="0" smtClean="0"/>
              <a:t>V. Klepal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12. 5.	Kolínský Pres – medailonek starostky</a:t>
            </a:r>
          </a:p>
          <a:p>
            <a:pPr>
              <a:spcBef>
                <a:spcPts val="600"/>
              </a:spcBef>
            </a:pPr>
            <a:r>
              <a:rPr lang="cs-CZ" dirty="0"/>
              <a:t>13. 5.	Vyznačení vozovky (bílé čáry) směrem na Polní </a:t>
            </a:r>
            <a:r>
              <a:rPr lang="cs-CZ" dirty="0" err="1"/>
              <a:t>Chrčice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14. 5.	Školení na ověřování podpisů a listin, pí. Lhotáková</a:t>
            </a:r>
          </a:p>
          <a:p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2910" y="2214554"/>
            <a:ext cx="8046242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19. 5.	Narození Anny Prokůpkové, č.p.103</a:t>
            </a:r>
          </a:p>
          <a:p>
            <a:pPr>
              <a:spcBef>
                <a:spcPts val="600"/>
              </a:spcBef>
            </a:pPr>
            <a:r>
              <a:rPr lang="cs-CZ" dirty="0"/>
              <a:t>22. 5.	Vyšetřování vloupání do kabin TJ Union</a:t>
            </a:r>
          </a:p>
          <a:p>
            <a:pPr>
              <a:spcBef>
                <a:spcPts val="600"/>
              </a:spcBef>
            </a:pPr>
            <a:r>
              <a:rPr lang="cs-CZ" dirty="0"/>
              <a:t>23. 5.	Svoz nebezpečného a velkoobjemového odpadu, SOP Přelouč</a:t>
            </a:r>
          </a:p>
          <a:p>
            <a:pPr>
              <a:spcBef>
                <a:spcPts val="600"/>
              </a:spcBef>
            </a:pPr>
            <a:r>
              <a:rPr lang="cs-CZ" dirty="0"/>
              <a:t>26. 5.	Tuláček Jan, </a:t>
            </a:r>
            <a:r>
              <a:rPr lang="cs-CZ" dirty="0" err="1"/>
              <a:t>č.p</a:t>
            </a:r>
            <a:r>
              <a:rPr lang="cs-CZ" dirty="0"/>
              <a:t>. 133 – 60 let</a:t>
            </a:r>
          </a:p>
          <a:p>
            <a:pPr>
              <a:spcBef>
                <a:spcPts val="600"/>
              </a:spcBef>
            </a:pPr>
            <a:r>
              <a:rPr lang="cs-CZ" dirty="0"/>
              <a:t>26. 5.	Zahájení provádění ověřování podpisu a </a:t>
            </a:r>
            <a:r>
              <a:rPr lang="cs-CZ" dirty="0" smtClean="0"/>
              <a:t>listin</a:t>
            </a:r>
            <a:br>
              <a:rPr lang="cs-CZ" dirty="0" smtClean="0"/>
            </a:br>
            <a:endParaRPr lang="cs-CZ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Schválení </a:t>
            </a:r>
            <a:r>
              <a:rPr lang="cs-CZ" dirty="0"/>
              <a:t>dotace z Ministerstva pro místní rozvoj – herní prvky na zahradu </a:t>
            </a:r>
            <a:r>
              <a:rPr lang="cs-CZ" dirty="0" smtClean="0"/>
              <a:t>MŠ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Neudělení </a:t>
            </a:r>
            <a:r>
              <a:rPr lang="cs-CZ" dirty="0"/>
              <a:t>dotace z programu FROM 2009 – veřejné osvětlení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Stříhání keřů </a:t>
            </a:r>
            <a:r>
              <a:rPr lang="cs-CZ" dirty="0" smtClean="0"/>
              <a:t>u </a:t>
            </a:r>
            <a:r>
              <a:rPr lang="cs-CZ" dirty="0"/>
              <a:t>silnice na Polní </a:t>
            </a:r>
            <a:r>
              <a:rPr lang="cs-CZ" dirty="0" err="1"/>
              <a:t>Chrčice</a:t>
            </a:r>
            <a:r>
              <a:rPr lang="cs-CZ" dirty="0"/>
              <a:t>, p. Bukač, pí. </a:t>
            </a:r>
            <a:r>
              <a:rPr lang="cs-CZ" dirty="0" err="1" smtClean="0"/>
              <a:t>Weisserová</a:t>
            </a:r>
            <a:endParaRPr lang="cs-CZ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Rozježdění krajnic u silnice „Na Průhon“</a:t>
            </a:r>
            <a:endParaRPr lang="cs-CZ" dirty="0"/>
          </a:p>
          <a:p>
            <a:pPr>
              <a:spcBef>
                <a:spcPts val="600"/>
              </a:spcBef>
            </a:pP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7410" name="Picture 2" descr="C:\Users\user\Desktop\Prezentace 2009\Mazura Václav.jpg"/>
          <p:cNvPicPr>
            <a:picLocks noChangeAspect="1" noChangeArrowheads="1"/>
          </p:cNvPicPr>
          <p:nvPr/>
        </p:nvPicPr>
        <p:blipFill>
          <a:blip r:embed="rId2" cstate="print"/>
          <a:srcRect b="3846"/>
          <a:stretch>
            <a:fillRect/>
          </a:stretch>
        </p:blipFill>
        <p:spPr bwMode="auto">
          <a:xfrm>
            <a:off x="2285984" y="1357298"/>
            <a:ext cx="2956409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Picture 3" descr="C:\Users\user\Desktop\Prezentace 2009\Mazura Václav-25 l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8158">
            <a:off x="4821828" y="2717168"/>
            <a:ext cx="2701762" cy="3425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Leden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41" y="1643050"/>
            <a:ext cx="85725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5. </a:t>
            </a:r>
            <a:r>
              <a:rPr lang="cs-CZ" dirty="0" smtClean="0"/>
              <a:t>1.	Sněžení </a:t>
            </a:r>
            <a:r>
              <a:rPr lang="cs-CZ" dirty="0"/>
              <a:t>po celý den</a:t>
            </a:r>
          </a:p>
          <a:p>
            <a:pPr>
              <a:spcBef>
                <a:spcPts val="600"/>
              </a:spcBef>
            </a:pPr>
            <a:r>
              <a:rPr lang="cs-CZ" dirty="0"/>
              <a:t>6. </a:t>
            </a:r>
            <a:r>
              <a:rPr lang="cs-CZ" dirty="0" smtClean="0"/>
              <a:t>1.	Přerušení </a:t>
            </a:r>
            <a:r>
              <a:rPr lang="cs-CZ" dirty="0"/>
              <a:t>dodávky elektřiny, práce v areálu Obalovny Hájky</a:t>
            </a:r>
          </a:p>
          <a:p>
            <a:pPr>
              <a:spcBef>
                <a:spcPts val="600"/>
              </a:spcBef>
            </a:pPr>
            <a:r>
              <a:rPr lang="cs-CZ" dirty="0"/>
              <a:t>6. </a:t>
            </a:r>
            <a:r>
              <a:rPr lang="cs-CZ" dirty="0" smtClean="0"/>
              <a:t>1.	Nabytí </a:t>
            </a:r>
            <a:r>
              <a:rPr lang="cs-CZ" dirty="0"/>
              <a:t>právní moci stavebního povolení na kanalizaci a </a:t>
            </a:r>
            <a:r>
              <a:rPr lang="cs-CZ" dirty="0" smtClean="0"/>
              <a:t>ČOV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9., 11. </a:t>
            </a:r>
            <a:r>
              <a:rPr lang="cs-CZ" dirty="0" smtClean="0"/>
              <a:t>1.	Ježdění </a:t>
            </a:r>
            <a:r>
              <a:rPr lang="cs-CZ" dirty="0"/>
              <a:t>aut na fotbalovém </a:t>
            </a:r>
            <a:r>
              <a:rPr lang="cs-CZ" dirty="0" smtClean="0"/>
              <a:t>i asfaltovém </a:t>
            </a:r>
            <a:r>
              <a:rPr lang="cs-CZ" dirty="0"/>
              <a:t>hřišti, šetřeno Policií ČR</a:t>
            </a:r>
          </a:p>
          <a:p>
            <a:pPr>
              <a:spcBef>
                <a:spcPts val="600"/>
              </a:spcBef>
            </a:pPr>
            <a:r>
              <a:rPr lang="cs-CZ" dirty="0"/>
              <a:t>19. </a:t>
            </a:r>
            <a:r>
              <a:rPr lang="cs-CZ" dirty="0" smtClean="0"/>
              <a:t>1.	Vyjádření </a:t>
            </a:r>
            <a:r>
              <a:rPr lang="cs-CZ" dirty="0" err="1"/>
              <a:t>Mons</a:t>
            </a:r>
            <a:r>
              <a:rPr lang="cs-CZ" dirty="0"/>
              <a:t>. Sochy (</a:t>
            </a:r>
            <a:r>
              <a:rPr lang="cs-CZ" dirty="0" smtClean="0"/>
              <a:t>generál. vikáře</a:t>
            </a:r>
            <a:r>
              <a:rPr lang="cs-CZ" dirty="0"/>
              <a:t>) k nepovolení vánočního koncertu </a:t>
            </a:r>
          </a:p>
          <a:p>
            <a:pPr>
              <a:spcBef>
                <a:spcPts val="600"/>
              </a:spcBef>
            </a:pPr>
            <a:r>
              <a:rPr lang="cs-CZ" dirty="0"/>
              <a:t>20. </a:t>
            </a:r>
            <a:r>
              <a:rPr lang="cs-CZ" dirty="0" smtClean="0"/>
              <a:t>1.	Kolínský </a:t>
            </a:r>
            <a:r>
              <a:rPr lang="cs-CZ" dirty="0"/>
              <a:t>PRES – Likvidování hřiště, Beseda s R. Šulcem</a:t>
            </a:r>
          </a:p>
          <a:p>
            <a:pPr>
              <a:spcBef>
                <a:spcPts val="600"/>
              </a:spcBef>
            </a:pPr>
            <a:r>
              <a:rPr lang="cs-CZ" dirty="0"/>
              <a:t>22. </a:t>
            </a:r>
            <a:r>
              <a:rPr lang="cs-CZ" dirty="0" smtClean="0"/>
              <a:t>1.	Odhalená </a:t>
            </a:r>
            <a:r>
              <a:rPr lang="cs-CZ" dirty="0"/>
              <a:t>tvář Íránu, Roman Šulc, beseda</a:t>
            </a:r>
          </a:p>
          <a:p>
            <a:pPr>
              <a:spcBef>
                <a:spcPts val="600"/>
              </a:spcBef>
            </a:pPr>
            <a:r>
              <a:rPr lang="cs-CZ" dirty="0"/>
              <a:t>24.1. 	</a:t>
            </a:r>
            <a:r>
              <a:rPr lang="cs-CZ" dirty="0" smtClean="0"/>
              <a:t>Michal </a:t>
            </a:r>
            <a:r>
              <a:rPr lang="cs-CZ" dirty="0"/>
              <a:t>Obešlo, </a:t>
            </a:r>
            <a:r>
              <a:rPr lang="cs-CZ" dirty="0" err="1"/>
              <a:t>č.p</a:t>
            </a:r>
            <a:r>
              <a:rPr lang="cs-CZ" dirty="0"/>
              <a:t>. 46, Lucerna - maturitní ples</a:t>
            </a:r>
          </a:p>
          <a:p>
            <a:pPr>
              <a:spcBef>
                <a:spcPts val="600"/>
              </a:spcBef>
            </a:pPr>
            <a:r>
              <a:rPr lang="cs-CZ" dirty="0"/>
              <a:t>29. </a:t>
            </a:r>
            <a:r>
              <a:rPr lang="cs-CZ" dirty="0" smtClean="0"/>
              <a:t>1.	</a:t>
            </a:r>
            <a:r>
              <a:rPr lang="cs-CZ" dirty="0" err="1" smtClean="0"/>
              <a:t>Bulíčková</a:t>
            </a:r>
            <a:r>
              <a:rPr lang="cs-CZ" dirty="0" smtClean="0"/>
              <a:t> </a:t>
            </a:r>
            <a:r>
              <a:rPr lang="cs-CZ" dirty="0"/>
              <a:t>Jiřina, </a:t>
            </a:r>
            <a:r>
              <a:rPr lang="cs-CZ" dirty="0" err="1"/>
              <a:t>č.p</a:t>
            </a:r>
            <a:r>
              <a:rPr lang="cs-CZ" dirty="0"/>
              <a:t>. 4, 70 let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Nové </a:t>
            </a:r>
            <a:r>
              <a:rPr lang="cs-CZ" dirty="0"/>
              <a:t>internetové stránky obce – firma Galileo, Chomutov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Mrazy, slunečno, sněžení jen začátkem měsíce,  </a:t>
            </a:r>
            <a:r>
              <a:rPr lang="cs-CZ" dirty="0" smtClean="0"/>
              <a:t>velké </a:t>
            </a:r>
            <a:r>
              <a:rPr lang="cs-CZ" dirty="0"/>
              <a:t>oteplení v týdnu od 19. 1., během týdne bylo po sněhu</a:t>
            </a:r>
          </a:p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6386" name="Picture 2" descr="C:\Users\user\Desktop\Prezentace 2009\2.4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69" y="1357298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user\Desktop\Prezentace 2009\8.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857628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D:\OBEŠLOVÁ\TPCA\Grant 2008-asfalt.hřiště\Příloha č. 3 - fotodokumentace\Hřiště  - 16.2.08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500042"/>
            <a:ext cx="3143272" cy="418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C:\Users\user\Desktop\Prezentace 2009\20.5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496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8434" name="Picture 2" descr="C:\Users\user\Desktop\Prezentace 2009\8.5 (3) -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286124"/>
            <a:ext cx="3849686" cy="288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user\Desktop\Prezentace 2009\8.5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71480"/>
            <a:ext cx="3778248" cy="283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user\Desktop\Prezentace 2009\9.5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7174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2531" name="Picture 3" descr="C:\Users\user\Desktop\Prezentace 2009\12.5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C:\Users\user\Desktop\Prezentace 2009\12.5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3071834" cy="409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7" descr="C:\Users\user\Desktop\Prezentace 2009\12.5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00306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9459" name="Picture 3" descr="C:\Users\user\Desktop\Prezentace 2009\Prokůpková Ann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357430"/>
            <a:ext cx="29468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C:\Users\user\Desktop\Prezentace 2009\Prokůpková Anna_19.5.09 zmenšen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642918"/>
            <a:ext cx="4206876" cy="28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C:\Users\user\Desktop\Prezentace 2009\Prokůpková Anna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00438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0482" name="Picture 2" descr="C:\Users\user\Desktop\Prezentace 2009\22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user\Desktop\Prezentace 2009\22.5 (3).JPG"/>
          <p:cNvPicPr>
            <a:picLocks noChangeAspect="1" noChangeArrowheads="1"/>
          </p:cNvPicPr>
          <p:nvPr/>
        </p:nvPicPr>
        <p:blipFill>
          <a:blip r:embed="rId3" cstate="print"/>
          <a:srcRect l="22689" r="11134" b="19327"/>
          <a:stretch>
            <a:fillRect/>
          </a:stretch>
        </p:blipFill>
        <p:spPr bwMode="auto">
          <a:xfrm>
            <a:off x="1714480" y="4286256"/>
            <a:ext cx="250033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user\Desktop\Prezentace 2009\23.5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642918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C:\Users\user\Desktop\Prezentace 2009\23.5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3314"/>
            <a:ext cx="3857652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3555" name="Picture 3" descr="C:\Users\user\Desktop\Prezentace 2009\27.5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190588"/>
            <a:ext cx="514353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user\Desktop\Prezentace 2009\27.5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214554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Květen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1508" name="Picture 4" descr="C:\Users\user\Desktop\Prezentace 2009\P526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user\Desktop\Prezentace 2009\P526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57496"/>
            <a:ext cx="4643470" cy="348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Červen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8596" y="1571612"/>
            <a:ext cx="8494633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1. 6.	Nástup pí. </a:t>
            </a:r>
            <a:r>
              <a:rPr lang="cs-CZ" dirty="0" err="1"/>
              <a:t>Weisserové</a:t>
            </a:r>
            <a:r>
              <a:rPr lang="cs-CZ" dirty="0"/>
              <a:t> na úklid obce na plný úvazek</a:t>
            </a:r>
          </a:p>
          <a:p>
            <a:pPr>
              <a:spcBef>
                <a:spcPts val="600"/>
              </a:spcBef>
            </a:pPr>
            <a:r>
              <a:rPr lang="cs-CZ" dirty="0"/>
              <a:t>2. 6.	Pojištění stavby kabin</a:t>
            </a:r>
          </a:p>
          <a:p>
            <a:pPr>
              <a:spcBef>
                <a:spcPts val="600"/>
              </a:spcBef>
            </a:pPr>
            <a:r>
              <a:rPr lang="cs-CZ" dirty="0"/>
              <a:t>5. – 6. 6. Volby do EP</a:t>
            </a:r>
          </a:p>
          <a:p>
            <a:pPr>
              <a:spcBef>
                <a:spcPts val="600"/>
              </a:spcBef>
            </a:pPr>
            <a:r>
              <a:rPr lang="cs-CZ" dirty="0"/>
              <a:t>6. 6.	Dětský den, KOŽ + SDH</a:t>
            </a:r>
          </a:p>
          <a:p>
            <a:pPr>
              <a:spcBef>
                <a:spcPts val="600"/>
              </a:spcBef>
            </a:pPr>
            <a:r>
              <a:rPr lang="cs-CZ" dirty="0"/>
              <a:t>9. 6.	TPCA, předání šeku na ošetření lip v obci (200 000,- Kč)</a:t>
            </a:r>
          </a:p>
          <a:p>
            <a:pPr>
              <a:spcBef>
                <a:spcPts val="600"/>
              </a:spcBef>
            </a:pPr>
            <a:r>
              <a:rPr lang="cs-CZ" dirty="0"/>
              <a:t>10. 6.	Přestupková komise v Kolíně, šetření ježdění po </a:t>
            </a:r>
            <a:r>
              <a:rPr lang="cs-CZ" dirty="0" smtClean="0"/>
              <a:t>hřišti</a:t>
            </a:r>
            <a:r>
              <a:rPr lang="cs-CZ" dirty="0"/>
              <a:t>, </a:t>
            </a:r>
            <a:r>
              <a:rPr lang="cs-CZ" dirty="0" smtClean="0"/>
              <a:t>šetření zastaveno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15. 6.	Hamplová Iva, </a:t>
            </a:r>
            <a:r>
              <a:rPr lang="cs-CZ" dirty="0" err="1"/>
              <a:t>č.p</a:t>
            </a:r>
            <a:r>
              <a:rPr lang="cs-CZ" dirty="0"/>
              <a:t>. 40 – 70 let</a:t>
            </a:r>
          </a:p>
          <a:p>
            <a:pPr>
              <a:spcBef>
                <a:spcPts val="600"/>
              </a:spcBef>
            </a:pPr>
            <a:r>
              <a:rPr lang="cs-CZ" dirty="0"/>
              <a:t>21. 6.	Vloupání na poštu</a:t>
            </a:r>
          </a:p>
          <a:p>
            <a:pPr>
              <a:spcBef>
                <a:spcPts val="600"/>
              </a:spcBef>
            </a:pPr>
            <a:r>
              <a:rPr lang="cs-CZ" dirty="0"/>
              <a:t>24. 6.	Rozhodnutí o přidělení dotace z MMR na dovybavení zahrady MŠ</a:t>
            </a:r>
          </a:p>
          <a:p>
            <a:pPr>
              <a:spcBef>
                <a:spcPts val="600"/>
              </a:spcBef>
            </a:pPr>
            <a:r>
              <a:rPr lang="cs-CZ" dirty="0"/>
              <a:t>27. 6.	TJ Union Ohaře, zakončení fotbalové sezóny 08/09</a:t>
            </a:r>
          </a:p>
          <a:p>
            <a:pPr>
              <a:spcBef>
                <a:spcPts val="600"/>
              </a:spcBef>
            </a:pPr>
            <a:r>
              <a:rPr lang="cs-CZ" dirty="0"/>
              <a:t>29. 6.	Pokácení lípy u č.p.73, firma </a:t>
            </a:r>
            <a:r>
              <a:rPr lang="cs-CZ" dirty="0" err="1"/>
              <a:t>Kotys</a:t>
            </a:r>
            <a:r>
              <a:rPr lang="cs-CZ" dirty="0"/>
              <a:t>, </a:t>
            </a:r>
            <a:r>
              <a:rPr lang="cs-CZ" dirty="0" smtClean="0"/>
              <a:t>Kolín</a:t>
            </a:r>
            <a:br>
              <a:rPr lang="cs-CZ" dirty="0" smtClean="0"/>
            </a:br>
            <a:endParaRPr lang="cs-CZ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Konec měsíce – deště, bouřky, povodně na severní Moravě a v jižních Čechách	</a:t>
            </a:r>
          </a:p>
          <a:p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Červen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6626" name="Picture 2" descr="C:\Users\user\Desktop\Prezentace 2009\Dětský den 0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4214842" cy="319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user\Desktop\Prezentace 2009\Dětský den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429000"/>
            <a:ext cx="406400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user\Desktop\Prezentace 2009\Dětský den 09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9" y="500042"/>
            <a:ext cx="3723749" cy="282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Červen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7650" name="Picture 2" descr="C:\Users\user\Desktop\Prezentace 2009\Předání šeku_9.6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571480"/>
            <a:ext cx="3857652" cy="270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user\Desktop\Prezentace 2009\29.6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00438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user\Desktop\Prezentace 2009\29.6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86124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Leden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1027" name="Picture 3" descr="C:\Users\user\Desktop\Prezentace 2009\17.2 (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3116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Prezentace 2009\17.2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Prezentace 2009\17.2 (4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714356"/>
            <a:ext cx="3778248" cy="283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ezentace 2009\Hamplov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4921256" cy="3690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Červen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8675" name="Picture 3" descr="C:\Users\user\Desktop\Prezentace 2009\P615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86124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Červenec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2910" y="1928802"/>
            <a:ext cx="6812378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4. 7.	Vítězství TJ Union Ohaře , turnaj v </a:t>
            </a:r>
            <a:r>
              <a:rPr lang="cs-CZ" dirty="0" err="1" smtClean="0"/>
              <a:t>Záhornici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9. 7.	Nalajnování asfaltového hřiště, M. Skokan st., č.p.49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11. 7.	† Tomášková Lenka, č.p.22, 25.10. by slavila 52 let</a:t>
            </a:r>
          </a:p>
          <a:p>
            <a:pPr>
              <a:spcBef>
                <a:spcPts val="600"/>
              </a:spcBef>
            </a:pPr>
            <a:r>
              <a:rPr lang="cs-CZ" dirty="0"/>
              <a:t>13. 7.	Rozhlasová ústředna do opravy, </a:t>
            </a:r>
            <a:r>
              <a:rPr lang="cs-CZ" dirty="0" smtClean="0"/>
              <a:t>Pardubice, V. Klepal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16. 7.	Podpis smluv s JUDr. Krejčím</a:t>
            </a:r>
          </a:p>
          <a:p>
            <a:pPr>
              <a:spcBef>
                <a:spcPts val="600"/>
              </a:spcBef>
            </a:pPr>
            <a:r>
              <a:rPr lang="cs-CZ" dirty="0"/>
              <a:t>18. 7.	Hasiči </a:t>
            </a:r>
            <a:r>
              <a:rPr lang="cs-CZ" dirty="0" smtClean="0"/>
              <a:t>na soutěži v </a:t>
            </a:r>
            <a:r>
              <a:rPr lang="cs-CZ" dirty="0" err="1"/>
              <a:t>Žiželicích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22.7.	Doležalová Helena, </a:t>
            </a:r>
            <a:r>
              <a:rPr lang="cs-CZ" dirty="0" err="1"/>
              <a:t>č.p</a:t>
            </a:r>
            <a:r>
              <a:rPr lang="cs-CZ" dirty="0"/>
              <a:t>. 97 – 65 let</a:t>
            </a:r>
          </a:p>
          <a:p>
            <a:pPr>
              <a:spcBef>
                <a:spcPts val="600"/>
              </a:spcBef>
            </a:pPr>
            <a:r>
              <a:rPr lang="cs-CZ" dirty="0"/>
              <a:t>31. 7. 	Narození Josefa Kolínského, </a:t>
            </a:r>
            <a:r>
              <a:rPr lang="cs-CZ" dirty="0" err="1"/>
              <a:t>č.p</a:t>
            </a:r>
            <a:r>
              <a:rPr lang="cs-CZ" dirty="0"/>
              <a:t>. </a:t>
            </a:r>
            <a:r>
              <a:rPr lang="cs-CZ" dirty="0" smtClean="0"/>
              <a:t>150</a:t>
            </a:r>
            <a:br>
              <a:rPr lang="cs-CZ" dirty="0" smtClean="0"/>
            </a:br>
            <a:endParaRPr lang="cs-CZ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Povodně 2009 – Severní Čechy, Olomoucko, Jižní Čechy, </a:t>
            </a:r>
            <a:r>
              <a:rPr lang="cs-CZ" dirty="0" err="1" smtClean="0"/>
              <a:t>Děčínsko</a:t>
            </a:r>
            <a:endParaRPr lang="cs-CZ" dirty="0" smtClean="0"/>
          </a:p>
          <a:p>
            <a:pPr>
              <a:spcBef>
                <a:spcPts val="600"/>
              </a:spcBef>
            </a:pP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Červenec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user\Desktop\Prezentace 2009\4.7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28604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Prezentace 2009\4.7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928934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Prezentace 2009\4.7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3116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Červenec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1746" name="Picture 2" descr="C:\Users\user\Desktop\Prezentace 2009\10.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71480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user\Desktop\Prezentace 2009\10.7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3857652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user\Desktop\Prezentace 2009\10.7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7187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Červenec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9698" name="Picture 2" descr="C:\Users\user\Desktop\Prezentace 2009\Kolínský Josef_31.7.0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14356"/>
            <a:ext cx="4036462" cy="265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Prezentace 2009\Kolinsky_2_zmense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214554"/>
            <a:ext cx="5357850" cy="401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034" y="1410355"/>
            <a:ext cx="8403326" cy="524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/>
              <a:t>7. 8.	</a:t>
            </a:r>
            <a:r>
              <a:rPr lang="cs-CZ" dirty="0" smtClean="0"/>
              <a:t>Fraňková Krista, </a:t>
            </a:r>
            <a:r>
              <a:rPr lang="cs-CZ" dirty="0" err="1"/>
              <a:t>č.p</a:t>
            </a:r>
            <a:r>
              <a:rPr lang="cs-CZ" dirty="0"/>
              <a:t>. 129 – 70 </a:t>
            </a:r>
            <a:r>
              <a:rPr lang="cs-CZ" dirty="0" smtClean="0"/>
              <a:t>let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10</a:t>
            </a:r>
            <a:r>
              <a:rPr lang="cs-CZ" dirty="0"/>
              <a:t>. 8.	Jeřábková Ludmila, </a:t>
            </a:r>
            <a:r>
              <a:rPr lang="cs-CZ" dirty="0" err="1"/>
              <a:t>č.p</a:t>
            </a:r>
            <a:r>
              <a:rPr lang="cs-CZ" dirty="0"/>
              <a:t>. 54 – 60 let</a:t>
            </a:r>
          </a:p>
          <a:p>
            <a:pPr>
              <a:spcBef>
                <a:spcPts val="600"/>
              </a:spcBef>
            </a:pPr>
            <a:r>
              <a:rPr lang="cs-CZ" dirty="0"/>
              <a:t>11. – 15. 8.  Čistírna peří, broušení nožů, Vladimír Bek, </a:t>
            </a:r>
            <a:r>
              <a:rPr lang="cs-CZ" dirty="0" err="1"/>
              <a:t>Žehuň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 smtClean="0"/>
              <a:t>24</a:t>
            </a:r>
            <a:r>
              <a:rPr lang="cs-CZ" dirty="0"/>
              <a:t>. 8.	Obnova dopravních značek v obci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24</a:t>
            </a:r>
            <a:r>
              <a:rPr lang="cs-CZ" dirty="0"/>
              <a:t>. 8.	Požár v domě </a:t>
            </a:r>
            <a:r>
              <a:rPr lang="cs-CZ" dirty="0" err="1"/>
              <a:t>č.p</a:t>
            </a:r>
            <a:r>
              <a:rPr lang="cs-CZ" dirty="0"/>
              <a:t>. 139, </a:t>
            </a:r>
            <a:r>
              <a:rPr lang="cs-CZ" dirty="0" err="1"/>
              <a:t>Pačesovi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26. 8.	Zametení ulice na </a:t>
            </a:r>
            <a:r>
              <a:rPr lang="cs-CZ" dirty="0" err="1"/>
              <a:t>Němčice</a:t>
            </a:r>
            <a:r>
              <a:rPr lang="cs-CZ" dirty="0"/>
              <a:t>, </a:t>
            </a:r>
            <a:r>
              <a:rPr lang="cs-CZ" dirty="0" err="1"/>
              <a:t>Proteco</a:t>
            </a:r>
            <a:r>
              <a:rPr lang="cs-CZ" dirty="0"/>
              <a:t> </a:t>
            </a:r>
            <a:r>
              <a:rPr lang="cs-CZ" dirty="0" err="1"/>
              <a:t>Agro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27. 8.	Instalace pružinových houpaček na zahradu MŠ, předání díla, </a:t>
            </a:r>
            <a:r>
              <a:rPr lang="cs-CZ" dirty="0" err="1"/>
              <a:t>Nepo</a:t>
            </a:r>
            <a:r>
              <a:rPr lang="cs-CZ" dirty="0"/>
              <a:t> Kyjov</a:t>
            </a:r>
          </a:p>
          <a:p>
            <a:pPr>
              <a:spcBef>
                <a:spcPts val="600"/>
              </a:spcBef>
            </a:pPr>
            <a:r>
              <a:rPr lang="cs-CZ" dirty="0"/>
              <a:t>27. 8.	Sixtová Věra, </a:t>
            </a:r>
            <a:r>
              <a:rPr lang="cs-CZ" dirty="0" err="1"/>
              <a:t>č.p</a:t>
            </a:r>
            <a:r>
              <a:rPr lang="cs-CZ" dirty="0"/>
              <a:t>. 110 – 75 let</a:t>
            </a:r>
          </a:p>
          <a:p>
            <a:pPr>
              <a:spcBef>
                <a:spcPts val="600"/>
              </a:spcBef>
            </a:pPr>
            <a:r>
              <a:rPr lang="cs-CZ" dirty="0"/>
              <a:t>28. 8.	Předání vstupních vrat na zahradu MŠ, p. Štěpánek</a:t>
            </a:r>
          </a:p>
          <a:p>
            <a:pPr>
              <a:spcBef>
                <a:spcPts val="600"/>
              </a:spcBef>
            </a:pPr>
            <a:r>
              <a:rPr lang="cs-CZ" dirty="0"/>
              <a:t>29. 8.	Brigáda fotbalistů na hřišti, čištění porostů v lese naproti kabinám</a:t>
            </a:r>
          </a:p>
          <a:p>
            <a:pPr>
              <a:spcBef>
                <a:spcPts val="600"/>
              </a:spcBef>
            </a:pPr>
            <a:r>
              <a:rPr lang="cs-CZ" dirty="0"/>
              <a:t>31. 8.	Zahájení nového školního roku  v </a:t>
            </a:r>
            <a:r>
              <a:rPr lang="cs-CZ" dirty="0" smtClean="0"/>
              <a:t>MŠ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Oprava </a:t>
            </a:r>
            <a:r>
              <a:rPr lang="cs-CZ" dirty="0"/>
              <a:t>a nátěr herních prvků na dětském hřišti, Suchánek Miloš, </a:t>
            </a:r>
            <a:r>
              <a:rPr lang="cs-CZ" dirty="0" err="1"/>
              <a:t>č.p</a:t>
            </a:r>
            <a:r>
              <a:rPr lang="cs-CZ" dirty="0"/>
              <a:t>. 58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Zahájení ořezu a ošetření stromů v obci, firma </a:t>
            </a:r>
            <a:r>
              <a:rPr lang="cs-CZ" dirty="0" err="1"/>
              <a:t>Kotys</a:t>
            </a:r>
            <a:r>
              <a:rPr lang="cs-CZ" dirty="0"/>
              <a:t>, Kolín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/>
              <a:t>Přístřešek nad udírnu, TJ Union Ohaře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user\Desktop\Prezentace 2009\7.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357298"/>
            <a:ext cx="3357586" cy="447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Desktop\Prezentace 2009\7.8._Fraňková.jpg"/>
          <p:cNvPicPr>
            <a:picLocks noChangeAspect="1" noChangeArrowheads="1"/>
          </p:cNvPicPr>
          <p:nvPr/>
        </p:nvPicPr>
        <p:blipFill>
          <a:blip r:embed="rId3" cstate="print"/>
          <a:srcRect l="3840" t="5840"/>
          <a:stretch>
            <a:fillRect/>
          </a:stretch>
        </p:blipFill>
        <p:spPr bwMode="auto">
          <a:xfrm rot="714047">
            <a:off x="5566894" y="3277066"/>
            <a:ext cx="2299214" cy="296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051" name="Picture 3" descr="C:\Users\user\Desktop\Prezentace 2009\11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85926"/>
            <a:ext cx="2759871" cy="367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Prezentace 2009\6.8.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Prezentace 2009\6.8.09_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500438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lucie vondrackova - laska na sto let.mp31265828238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01090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user\Desktop\Prezentace 2009\5.9.09 (2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929322" y="2000240"/>
            <a:ext cx="2643206" cy="352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Prezentace 2009\5.9.09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28"/>
            <a:ext cx="3286132" cy="438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Prezentace 2009\5.9.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user\Desktop\Prezentace 2009\Pačeso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57166"/>
            <a:ext cx="4706942" cy="353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Prezentace 2009\Pačes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39477" y="3500438"/>
            <a:ext cx="383724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Prezentace 2009\Pačes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714876" y="3429000"/>
            <a:ext cx="4000528" cy="299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Leden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user\Desktop\Prezentace 2009\leden2009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61" y="1500174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C:\Users\user\Desktop\Prezentace 2009\KOlínský deník-leden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4143404" cy="467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user\Desktop\Prezentace 2009\leden2009-fotbal.hřiště2.JPG"/>
          <p:cNvPicPr>
            <a:picLocks noChangeAspect="1" noChangeArrowheads="1"/>
          </p:cNvPicPr>
          <p:nvPr/>
        </p:nvPicPr>
        <p:blipFill>
          <a:blip r:embed="rId4" cstate="print"/>
          <a:srcRect t="22271"/>
          <a:stretch>
            <a:fillRect/>
          </a:stretch>
        </p:blipFill>
        <p:spPr bwMode="auto">
          <a:xfrm>
            <a:off x="714348" y="4214818"/>
            <a:ext cx="3635372" cy="211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4099" name="Picture 3" descr="C:\Users\user\Desktop\Prezentace 2009\12.8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28604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Prezentace 2009\28.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214686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Prezentace 2009\27.8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28604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Prezentace 2009\12.8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71810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Srpen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6148" name="Picture 4" descr="C:\Users\user\Desktop\Prezentace 2009\17.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429000"/>
            <a:ext cx="3992562" cy="299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user\Desktop\Prezentace 2009\17.9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28604"/>
            <a:ext cx="3786214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Prezentace 2009\17.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57165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user\Desktop\Prezentace 2009\17.9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714620"/>
            <a:ext cx="273250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1472" y="1428736"/>
            <a:ext cx="7971285" cy="497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1. 9.	Prvňáčci, první den ve škole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2. 9.	Úklid ořezaných větví ve Slepé ulici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2. 9.	Nástup Milana </a:t>
            </a:r>
            <a:r>
              <a:rPr lang="cs-CZ" dirty="0" err="1" smtClean="0"/>
              <a:t>Šamka</a:t>
            </a:r>
            <a:r>
              <a:rPr lang="cs-CZ" dirty="0" smtClean="0"/>
              <a:t> na veřejnou službu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2. 9.	Instalace Ježíše na kříž, V. Klepal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3. 9.	Zákaz vjezdu nákladních automobilů „Na Průhon“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8. 9.	Zaslání přihlášky do programu „Místo kde žijeme“, Nadace VIA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9. 9.	</a:t>
            </a:r>
            <a:r>
              <a:rPr lang="cs-CZ" dirty="0" err="1" smtClean="0"/>
              <a:t>Kotrbová</a:t>
            </a:r>
            <a:r>
              <a:rPr lang="cs-CZ" dirty="0" smtClean="0"/>
              <a:t> Libuše, </a:t>
            </a:r>
            <a:r>
              <a:rPr lang="cs-CZ" dirty="0" err="1" smtClean="0"/>
              <a:t>č.p</a:t>
            </a:r>
            <a:r>
              <a:rPr lang="cs-CZ" dirty="0" smtClean="0"/>
              <a:t>. 148 – 60 let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10. 9.	Místní šetření, zastávka u hřbitova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10. 9.	Zrušení voleb do PS Parlamentu ČR ve dnech 9.-10. 10.2009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11. 9.	Žádost o povolení koncertu „Hledání lásky“, květen 2010, P. </a:t>
            </a:r>
            <a:r>
              <a:rPr lang="cs-CZ" dirty="0" err="1" smtClean="0"/>
              <a:t>Solčáni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14. 9.	Smlouva s firmou </a:t>
            </a:r>
            <a:r>
              <a:rPr lang="cs-CZ" dirty="0" err="1" smtClean="0"/>
              <a:t>Remmark</a:t>
            </a:r>
            <a:r>
              <a:rPr lang="cs-CZ" dirty="0" smtClean="0"/>
              <a:t>, nákup reklamního prostoru, 70 000,- Kč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15. 9.	Dokončení realizace </a:t>
            </a:r>
            <a:r>
              <a:rPr lang="cs-CZ" dirty="0" err="1" smtClean="0"/>
              <a:t>Czech</a:t>
            </a:r>
            <a:r>
              <a:rPr lang="cs-CZ" dirty="0" smtClean="0"/>
              <a:t> POINT upgrade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18. 9.	Veřejná schůze</a:t>
            </a:r>
          </a:p>
          <a:p>
            <a:pPr>
              <a:spcBef>
                <a:spcPts val="600"/>
              </a:spcBef>
            </a:pP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5786" y="2000240"/>
            <a:ext cx="6459782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19. 9.	Očkování psů, MVDr. Ditrich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19. 9.	Svatební den pro Hanu Daňkovou , </a:t>
            </a:r>
            <a:r>
              <a:rPr lang="cs-CZ" dirty="0" err="1" smtClean="0"/>
              <a:t>č.p</a:t>
            </a:r>
            <a:r>
              <a:rPr lang="cs-CZ" dirty="0" smtClean="0"/>
              <a:t>. 110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20. 9.	Jiroudková Marie, </a:t>
            </a:r>
            <a:r>
              <a:rPr lang="cs-CZ" dirty="0" err="1" smtClean="0"/>
              <a:t>č.p</a:t>
            </a:r>
            <a:r>
              <a:rPr lang="cs-CZ" dirty="0" smtClean="0"/>
              <a:t>. 88 – 65 let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22. 9.	Oprava studny u </a:t>
            </a:r>
            <a:r>
              <a:rPr lang="cs-CZ" dirty="0" err="1" smtClean="0"/>
              <a:t>č.p</a:t>
            </a:r>
            <a:r>
              <a:rPr lang="cs-CZ" dirty="0" smtClean="0"/>
              <a:t>. 79 – V. Klepal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24. 9.	Fryč Bořivoj, </a:t>
            </a:r>
            <a:r>
              <a:rPr lang="cs-CZ" dirty="0" err="1" smtClean="0"/>
              <a:t>č.p</a:t>
            </a:r>
            <a:r>
              <a:rPr lang="cs-CZ" dirty="0" smtClean="0"/>
              <a:t>. 87 – 65 let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25. 9.	Kolínsko mezi Cidlinou a Labem, beseda, R. Šulc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26. – 28. 9. Papež Benedikt XVI na návštěvě v ČR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29. 9.	Instalace reklamní tabule Česká pošta lidem, V. Klepal</a:t>
            </a:r>
            <a:br>
              <a:rPr lang="cs-CZ" dirty="0" smtClean="0"/>
            </a:br>
            <a:endParaRPr lang="cs-CZ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Výroba plůtku kolem křížku, p. Suchánek</a:t>
            </a:r>
          </a:p>
          <a:p>
            <a:pPr>
              <a:spcBef>
                <a:spcPts val="600"/>
              </a:spcBef>
            </a:pP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4578" name="Picture 2" descr="C:\Users\user\Desktop\Prezentace 2009\Předškoláci.jpg"/>
          <p:cNvPicPr>
            <a:picLocks noChangeAspect="1" noChangeArrowheads="1"/>
          </p:cNvPicPr>
          <p:nvPr/>
        </p:nvPicPr>
        <p:blipFill>
          <a:blip r:embed="rId2" cstate="print"/>
          <a:srcRect t="3910"/>
          <a:stretch>
            <a:fillRect/>
          </a:stretch>
        </p:blipFill>
        <p:spPr bwMode="auto">
          <a:xfrm>
            <a:off x="3286116" y="500042"/>
            <a:ext cx="5238750" cy="327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user\Desktop\Prezentace 2009\Hrábková Kateřina.jpg"/>
          <p:cNvPicPr>
            <a:picLocks noChangeAspect="1" noChangeArrowheads="1"/>
          </p:cNvPicPr>
          <p:nvPr/>
        </p:nvPicPr>
        <p:blipFill>
          <a:blip r:embed="rId3" cstate="print"/>
          <a:srcRect l="4178" r="2590"/>
          <a:stretch>
            <a:fillRect/>
          </a:stretch>
        </p:blipFill>
        <p:spPr bwMode="auto">
          <a:xfrm rot="21061806">
            <a:off x="1214414" y="2428868"/>
            <a:ext cx="2571768" cy="269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user\Desktop\Prezentace 2009\Klimešová Sand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5329">
            <a:off x="4643438" y="3286124"/>
            <a:ext cx="2500330" cy="277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1714480" y="5214950"/>
            <a:ext cx="205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Kateřina </a:t>
            </a:r>
            <a:r>
              <a:rPr lang="cs-CZ" dirty="0" err="1" smtClean="0"/>
              <a:t>Hrábková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643438" y="6072206"/>
            <a:ext cx="195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Sandra Klimešová</a:t>
            </a: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19200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user\Desktop\Prezentace 2009\2.9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214686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Prezentace 2009\2.9 (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57166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user\Desktop\Prezentace 2009\3.9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571744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9218" name="Picture 2" descr="C:\Users\user\Desktop\Prezentace 2009\2.9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Prezentace 2009\2.9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28604"/>
            <a:ext cx="3505216" cy="4673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C:\Users\user\Desktop\Prezentace 2009\29.10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143248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0243" name="Picture 3" descr="C:\Users\user\Desktop\Prezentace 2009\15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071678"/>
            <a:ext cx="305397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user\Desktop\Prezentace 2009\15.9 (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04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user\Desktop\Prezentace 2009\10.9.09-u hřbit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14620"/>
            <a:ext cx="4572032" cy="34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1266" name="Picture 2" descr="C:\Users\user\Desktop\Prezentace 2009\Czech POINT-zář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user\Desktop\Prezentace 2009\Kolinsky denik_30.9.09, 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71480"/>
            <a:ext cx="3700472" cy="552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user\Desktop\Prezentace 2009\16.9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571480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0723" name="Picture 3" descr="C:\Users\user\Desktop\Prezentace 2009\19.9 (3).jpg"/>
          <p:cNvPicPr>
            <a:picLocks noChangeAspect="1" noChangeArrowheads="1"/>
          </p:cNvPicPr>
          <p:nvPr/>
        </p:nvPicPr>
        <p:blipFill>
          <a:blip r:embed="rId2" cstate="print"/>
          <a:srcRect l="673" t="2506" r="673" b="1022"/>
          <a:stretch>
            <a:fillRect/>
          </a:stretch>
        </p:blipFill>
        <p:spPr bwMode="auto">
          <a:xfrm>
            <a:off x="357158" y="3214686"/>
            <a:ext cx="5888689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user\Desktop\Prezentace 2009\19.9 (2).jpg"/>
          <p:cNvPicPr>
            <a:picLocks noChangeAspect="1" noChangeArrowheads="1"/>
          </p:cNvPicPr>
          <p:nvPr/>
        </p:nvPicPr>
        <p:blipFill>
          <a:blip r:embed="rId3" cstate="print"/>
          <a:srcRect l="1538" t="1749"/>
          <a:stretch>
            <a:fillRect/>
          </a:stretch>
        </p:blipFill>
        <p:spPr bwMode="auto">
          <a:xfrm>
            <a:off x="4071934" y="551500"/>
            <a:ext cx="4786346" cy="32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Leden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2050" name="Picture 2" descr="C:\Users\user\Desktop\Prezentace 2009\22.1.09 (1).JPG"/>
          <p:cNvPicPr>
            <a:picLocks noChangeAspect="1" noChangeArrowheads="1"/>
          </p:cNvPicPr>
          <p:nvPr/>
        </p:nvPicPr>
        <p:blipFill>
          <a:blip r:embed="rId2" cstate="print"/>
          <a:srcRect l="14610"/>
          <a:stretch>
            <a:fillRect/>
          </a:stretch>
        </p:blipFill>
        <p:spPr bwMode="auto">
          <a:xfrm>
            <a:off x="4143372" y="1071546"/>
            <a:ext cx="3746783" cy="329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Prezentace 2009\Kolínský deník_Irán_20.1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500306"/>
            <a:ext cx="2497204" cy="308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029" name="Picture 5" descr="C:\Users\user\Desktop\Prezentace 2009\Jiroudková1999.jpg"/>
          <p:cNvPicPr>
            <a:picLocks noChangeAspect="1" noChangeArrowheads="1"/>
          </p:cNvPicPr>
          <p:nvPr/>
        </p:nvPicPr>
        <p:blipFill>
          <a:blip r:embed="rId2" cstate="print"/>
          <a:srcRect l="11925" r="11188" b="14818"/>
          <a:stretch>
            <a:fillRect/>
          </a:stretch>
        </p:blipFill>
        <p:spPr bwMode="auto">
          <a:xfrm>
            <a:off x="3714744" y="1142984"/>
            <a:ext cx="3571900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Prezentace 2009\Jiroudková1967.jpg"/>
          <p:cNvPicPr>
            <a:picLocks noChangeAspect="1" noChangeArrowheads="1"/>
          </p:cNvPicPr>
          <p:nvPr/>
        </p:nvPicPr>
        <p:blipFill>
          <a:blip r:embed="rId3" cstate="print"/>
          <a:srcRect l="8866" t="3413" r="7014" b="16355"/>
          <a:stretch>
            <a:fillRect/>
          </a:stretch>
        </p:blipFill>
        <p:spPr bwMode="auto">
          <a:xfrm rot="372767">
            <a:off x="1556680" y="3842704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2290" name="Picture 2" descr="C:\Users\user\Desktop\Prezentace 2009\16.9 (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428604"/>
            <a:ext cx="485778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user\Desktop\Prezentace 2009\16.9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496"/>
            <a:ext cx="485778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3314" name="Picture 2" descr="C:\Users\user\Desktop\Prezentace 2009\Benedikt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343947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user\Desktop\Prezentace 2009\Benedikt XVI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928934"/>
            <a:ext cx="459059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Září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4338" name="Picture 2" descr="C:\Users\user\Desktop\Prezentace 2009\Posta lidem_29.9.0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00108"/>
            <a:ext cx="3839777" cy="511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user\Desktop\Prezentace 2009\Pošta lidem_30.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00372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034" y="1500174"/>
            <a:ext cx="83781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4. 10.	Odchyt psa, P. </a:t>
            </a:r>
            <a:r>
              <a:rPr lang="cs-CZ" dirty="0" err="1" smtClean="0"/>
              <a:t>Světinský</a:t>
            </a:r>
            <a:r>
              <a:rPr lang="cs-CZ" dirty="0" smtClean="0"/>
              <a:t> </a:t>
            </a:r>
            <a:r>
              <a:rPr lang="cs-CZ" dirty="0" err="1" smtClean="0"/>
              <a:t>č.p</a:t>
            </a:r>
            <a:r>
              <a:rPr lang="cs-CZ" dirty="0" smtClean="0"/>
              <a:t>. 102, předání Richterovým </a:t>
            </a:r>
            <a:r>
              <a:rPr lang="cs-CZ" dirty="0" err="1" smtClean="0"/>
              <a:t>č.p</a:t>
            </a:r>
            <a:r>
              <a:rPr lang="cs-CZ" dirty="0" smtClean="0"/>
              <a:t>. 108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7. 10.	Dovezení nábytku, fa JECH – čtenářský koutek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16. 10.	Dokončení rekonstrukce chodníku, fa </a:t>
            </a:r>
            <a:r>
              <a:rPr lang="cs-CZ" dirty="0" err="1" smtClean="0"/>
              <a:t>Strabag</a:t>
            </a:r>
            <a:r>
              <a:rPr lang="cs-CZ" dirty="0" smtClean="0"/>
              <a:t> a.s.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17. 10.	IX. Hubertova jízda, J. Převrátil, </a:t>
            </a:r>
            <a:r>
              <a:rPr lang="cs-CZ" dirty="0" err="1" smtClean="0"/>
              <a:t>Jestřabí</a:t>
            </a:r>
            <a:r>
              <a:rPr lang="cs-CZ" dirty="0" smtClean="0"/>
              <a:t> Lhota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19. 10.	Aktivace datové schránky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21. 10.	</a:t>
            </a:r>
            <a:r>
              <a:rPr lang="cs-CZ" dirty="0" err="1" smtClean="0"/>
              <a:t>Landgráfová</a:t>
            </a:r>
            <a:r>
              <a:rPr lang="cs-CZ" dirty="0" smtClean="0"/>
              <a:t> Marie, </a:t>
            </a:r>
            <a:r>
              <a:rPr lang="cs-CZ" dirty="0" err="1" smtClean="0"/>
              <a:t>č.p</a:t>
            </a:r>
            <a:r>
              <a:rPr lang="cs-CZ" dirty="0" smtClean="0"/>
              <a:t>. 50 – 60 let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21. 10.	</a:t>
            </a:r>
            <a:r>
              <a:rPr lang="cs-CZ" dirty="0" err="1" smtClean="0"/>
              <a:t>Štěpkování</a:t>
            </a:r>
            <a:r>
              <a:rPr lang="cs-CZ" dirty="0" smtClean="0"/>
              <a:t> ořezaných větví, p. Čapek, Městec Králové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22. 10.	Pokácení 1 lípy u OÚ, 2 ořešáků a 1 jabloně na obecním pozemku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22. 10.	Návštěva komise z Nadace VIA, program „Místo, kde žijeme“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24. 10.	Narození  Dominika Víta, </a:t>
            </a:r>
            <a:r>
              <a:rPr lang="cs-CZ" dirty="0" err="1" smtClean="0"/>
              <a:t>č.p</a:t>
            </a:r>
            <a:r>
              <a:rPr lang="cs-CZ" dirty="0" smtClean="0"/>
              <a:t>. 22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28. 10.	</a:t>
            </a:r>
            <a:r>
              <a:rPr lang="cs-CZ" dirty="0" err="1" smtClean="0"/>
              <a:t>Lehota</a:t>
            </a:r>
            <a:r>
              <a:rPr lang="cs-CZ" dirty="0" smtClean="0"/>
              <a:t> Štefan, </a:t>
            </a:r>
            <a:r>
              <a:rPr lang="cs-CZ" dirty="0" err="1" smtClean="0"/>
              <a:t>č.p</a:t>
            </a:r>
            <a:r>
              <a:rPr lang="cs-CZ" dirty="0" smtClean="0"/>
              <a:t>. 68 – 65 let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28. 10.	Příprava Slepé ulice k pokládce asfaltového povrchu, fa </a:t>
            </a:r>
            <a:r>
              <a:rPr lang="cs-CZ" dirty="0" err="1" smtClean="0"/>
              <a:t>Strabag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29. 10.	Slepá ulice, pokládka asfaltového povrchu, fa </a:t>
            </a:r>
            <a:r>
              <a:rPr lang="cs-CZ" dirty="0" err="1" smtClean="0"/>
              <a:t>Strabag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31. 10.	Vloupání do kabin TJ Union Ohaře, krádež nové vodárny</a:t>
            </a:r>
          </a:p>
          <a:p>
            <a:pPr>
              <a:spcBef>
                <a:spcPts val="600"/>
              </a:spcBef>
            </a:pP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5362" name="Picture 2" descr="C:\Users\user\Desktop\Prezentace 2009\Pes_Alan _4.10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8604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user\Desktop\Prezentace 2009\IMG_2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user\Desktop\Prezentace 2009\IMG_2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429000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1506" name="Picture 2" descr="C:\Users\user\Desktop\Prezentace 2009\17.10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643050"/>
            <a:ext cx="3071834" cy="409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user\Desktop\Prezentace 2009\17.10 (3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642918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user\Desktop\Prezentace 2009\17.10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500438"/>
            <a:ext cx="3706810" cy="278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lucie vondrackova - laska umi vic.mp31265828126_[mp3.teledyski.inf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7252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6386" name="Picture 2" descr="C:\Users\user\Desktop\Prezentace 2009\23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3" y="357166"/>
            <a:ext cx="4024341" cy="301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user\Desktop\Prezentace 2009\SDC10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3116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user\Desktop\Prezentace 2009\21.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0482" name="Picture 2" descr="C:\Users\user\Desktop\Prezentace 2009\Vit Dominik_24.10.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14480" y="1571612"/>
            <a:ext cx="6009283" cy="401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C:\Users\user\Desktop\Prezentace 2009\20.10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357562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8435" name="Picture 3" descr="C:\Users\user\Desktop\Prezentace 2009\13.10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57166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user\Desktop\Prezentace 2009\16.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496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 descr="C:\Users\user\Desktop\Prezentace 2009\13.10 (2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71480"/>
            <a:ext cx="3635372" cy="272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Leden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075" name="Picture 3" descr="C:\Users\user\Desktop\Prezentace 2009\24.1.09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14554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Prezentace 2009\Michal_Obešlo_23.1.09 (15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072066" y="1214422"/>
            <a:ext cx="3004847" cy="451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user\Desktop\Prezentace 2009\29.10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57166"/>
            <a:ext cx="4206876" cy="315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9458" name="Picture 2" descr="C:\Users\user\Desktop\Prezentace 2009\29.10 (8)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286248" y="2714620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user\Desktop\Prezentace 2009\29.10 (12)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57158" y="3500438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Říjen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7412" name="Picture 4" descr="C:\Users\user\Desktop\Prezentace 2009\30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928934"/>
            <a:ext cx="4429156" cy="332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user\Desktop\Prezentace 2009\30.10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54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D:\Fotografie 2009\Union-vloupání do kabin-30.10\Nova vodarna-dotace 2007 - 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5716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Listopad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034" y="1857364"/>
            <a:ext cx="833446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2. 11.	Dokončení ošetření stromů v obci, fa </a:t>
            </a:r>
            <a:r>
              <a:rPr lang="cs-CZ" dirty="0" err="1" smtClean="0"/>
              <a:t>Kotys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2. 11.	Začátek příjmu žádostí o dotace z OPŽP (termín až do 5.1.2010)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4. 11.	Ukončení příjmu žádostí o dotace z OPŽP – naplnění alokace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4. 11.	Krádež kontejneru u hřbitova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5. 11.	Narození Gity </a:t>
            </a:r>
            <a:r>
              <a:rPr lang="cs-CZ" dirty="0" err="1" smtClean="0"/>
              <a:t>Holzhauserové</a:t>
            </a:r>
            <a:r>
              <a:rPr lang="cs-CZ" dirty="0" smtClean="0"/>
              <a:t>, </a:t>
            </a:r>
            <a:r>
              <a:rPr lang="cs-CZ" dirty="0" err="1" smtClean="0"/>
              <a:t>č.p</a:t>
            </a:r>
            <a:r>
              <a:rPr lang="cs-CZ" dirty="0" smtClean="0"/>
              <a:t>. 72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7. 11.	Svoz nebezpečného a velkoobjemového odpadu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12. 11.	Přidělení dotace z programu Místo, kde žijeme,  Nadace VIA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16. 11.	Předběžná kontrola hospodaření obce Ohaře za rok 2009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19. 11.	Prezentace projektu MŠ „Evropany už od mateřské školy“, grant TPCA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21. - 22. 11. Seminář „Plánování s veřejností“, Žďár nad Sázavou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25. 11.	Setkání s </a:t>
            </a:r>
            <a:r>
              <a:rPr lang="cs-CZ" dirty="0" err="1" smtClean="0"/>
              <a:t>Mons</a:t>
            </a:r>
            <a:r>
              <a:rPr lang="cs-CZ" dirty="0" smtClean="0"/>
              <a:t>. Sochou, generálním vikářem biskupství v Hradci Králové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27. 11.	Havel Jaroslav, </a:t>
            </a:r>
            <a:r>
              <a:rPr lang="cs-CZ" dirty="0" err="1" smtClean="0"/>
              <a:t>č.p</a:t>
            </a:r>
            <a:r>
              <a:rPr lang="cs-CZ" dirty="0" smtClean="0"/>
              <a:t>. 9 – 80 let</a:t>
            </a:r>
          </a:p>
          <a:p>
            <a:pPr>
              <a:spcBef>
                <a:spcPts val="600"/>
              </a:spcBef>
            </a:pPr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Listopad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31746" name="Picture 2" descr="C:\Users\user\Desktop\Prezentace 2009\Gita Holzhauserova-5.11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5602533" cy="372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Prezentace 2009\Gituska 017.jpg"/>
          <p:cNvPicPr>
            <a:picLocks noChangeAspect="1" noChangeArrowheads="1"/>
          </p:cNvPicPr>
          <p:nvPr/>
        </p:nvPicPr>
        <p:blipFill>
          <a:blip r:embed="rId3" cstate="print"/>
          <a:srcRect l="4687" t="34766" r="7812"/>
          <a:stretch>
            <a:fillRect/>
          </a:stretch>
        </p:blipFill>
        <p:spPr bwMode="auto">
          <a:xfrm>
            <a:off x="5357818" y="3643314"/>
            <a:ext cx="2786082" cy="276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Listopad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2530" name="Picture 2" descr="C:\Users\user\Desktop\Prezentace 2009\IMG_2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57166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user\Desktop\Prezentace 2009\27.10 (1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57166"/>
            <a:ext cx="2438400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user\Desktop\Prezentace 2009\IMG_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643314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user\Desktop\Prezentace 2009\27.10 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357430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Listopad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3554" name="Picture 2" descr="C:\Users\user\Desktop\Prezentace 2009\7.11.09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user\Desktop\Prezentace 2009\7.11.09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366" y="428604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user\Desktop\Prezentace 2009\7.11.09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user\Desktop\Prezentace 2009\7.11.09 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286124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Listopad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4578" name="Picture 2" descr="D:\Fotografie 2009\TPCA_učebna MŠ_19.11.09\19.11._TPCA_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709980" cy="276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D:\Fotografie 2009\TPCA_učebna MŠ_19.11.09\19.11.2009 - TPCA_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500042"/>
            <a:ext cx="4071966" cy="304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D:\Fotografie 2009\TPCA_učebna MŠ_19.11.09\19.11.-TPCA_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714752"/>
            <a:ext cx="3857652" cy="286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77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Listopad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5602" name="Picture 2" descr="C:\Users\user\Desktop\Prezentace 2009\Havel_27.11.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4833971" cy="362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Prezentace 2009\Havel_1960.jpg"/>
          <p:cNvPicPr>
            <a:picLocks noChangeAspect="1" noChangeArrowheads="1"/>
          </p:cNvPicPr>
          <p:nvPr/>
        </p:nvPicPr>
        <p:blipFill>
          <a:blip r:embed="rId3" cstate="print"/>
          <a:srcRect t="781" r="4651" b="3125"/>
          <a:stretch>
            <a:fillRect/>
          </a:stretch>
        </p:blipFill>
        <p:spPr bwMode="auto">
          <a:xfrm>
            <a:off x="6000760" y="500042"/>
            <a:ext cx="2714644" cy="407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Prezentace 2009\Havel_18 let_1947.jpg"/>
          <p:cNvPicPr>
            <a:picLocks noChangeAspect="1" noChangeArrowheads="1"/>
          </p:cNvPicPr>
          <p:nvPr/>
        </p:nvPicPr>
        <p:blipFill>
          <a:blip r:embed="rId4" cstate="print"/>
          <a:srcRect t="2606" r="4414"/>
          <a:stretch>
            <a:fillRect/>
          </a:stretch>
        </p:blipFill>
        <p:spPr bwMode="auto">
          <a:xfrm rot="655655">
            <a:off x="4388585" y="3673935"/>
            <a:ext cx="2097094" cy="278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Prosinec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4348" y="1428736"/>
            <a:ext cx="75143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3. 12.	1. schůzka organizačního týmu, projekt „</a:t>
            </a:r>
            <a:r>
              <a:rPr lang="cs-CZ" dirty="0" err="1" smtClean="0"/>
              <a:t>Ohařská</a:t>
            </a:r>
            <a:r>
              <a:rPr lang="cs-CZ" dirty="0" smtClean="0"/>
              <a:t> náves ….“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5. 12.	Mikulášská nadílka, KOŽ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11. 12.	Zavedení internetu do knihovny, Ministerstvo vnitra ČR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15. 12.	Vánoční besídka v MŠ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17. 12.	První sníh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17. 12.	Frézování zbytků kmenů, fa </a:t>
            </a:r>
            <a:r>
              <a:rPr lang="cs-CZ" dirty="0" err="1" smtClean="0"/>
              <a:t>Kotys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17. 12.	Inventarizace majetku, kontrolní výbor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17. 12.	Vydání zpravodaje </a:t>
            </a:r>
            <a:r>
              <a:rPr lang="cs-CZ" dirty="0" err="1" smtClean="0"/>
              <a:t>Ohařáček</a:t>
            </a:r>
            <a:r>
              <a:rPr lang="cs-CZ" dirty="0" smtClean="0"/>
              <a:t> 2009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18. 12.	Poděkování obce </a:t>
            </a:r>
            <a:r>
              <a:rPr lang="cs-CZ" dirty="0" err="1" smtClean="0"/>
              <a:t>Markvartice</a:t>
            </a:r>
            <a:r>
              <a:rPr lang="cs-CZ" dirty="0" smtClean="0"/>
              <a:t> za dar 20 000,- Kč (povodně)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22. 12.	Setkání s </a:t>
            </a:r>
            <a:r>
              <a:rPr lang="cs-CZ" dirty="0" err="1" smtClean="0"/>
              <a:t>Mons</a:t>
            </a:r>
            <a:r>
              <a:rPr lang="cs-CZ" dirty="0" smtClean="0"/>
              <a:t>. Holubem, P. </a:t>
            </a:r>
            <a:r>
              <a:rPr lang="cs-CZ" dirty="0" err="1" smtClean="0"/>
              <a:t>Solčánim</a:t>
            </a:r>
            <a:r>
              <a:rPr lang="cs-CZ" dirty="0" smtClean="0"/>
              <a:t> a </a:t>
            </a:r>
            <a:r>
              <a:rPr lang="cs-CZ" dirty="0" err="1" smtClean="0"/>
              <a:t>PaeDr</a:t>
            </a:r>
            <a:r>
              <a:rPr lang="cs-CZ" dirty="0" smtClean="0"/>
              <a:t>. </a:t>
            </a:r>
            <a:r>
              <a:rPr lang="cs-CZ" dirty="0" err="1" smtClean="0"/>
              <a:t>Beňo</a:t>
            </a:r>
            <a:endParaRPr lang="cs-CZ" dirty="0" smtClean="0"/>
          </a:p>
          <a:p>
            <a:pPr>
              <a:spcBef>
                <a:spcPts val="600"/>
              </a:spcBef>
            </a:pPr>
            <a:r>
              <a:rPr lang="cs-CZ" dirty="0" smtClean="0"/>
              <a:t>24. 12.	Půlnoční  bohoslužba ve 22.00 hod.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27. 12.	Vánoční koncert v kostele – E. Podvalová, L. Tvrdíková, P. Štěpán</a:t>
            </a:r>
            <a:br>
              <a:rPr lang="cs-CZ" dirty="0" smtClean="0"/>
            </a:br>
            <a:endParaRPr lang="cs-CZ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 smtClean="0"/>
              <a:t>Vánoce bez sněhu, sníh roztál 3-4 dny před Štědrým dnem.</a:t>
            </a:r>
          </a:p>
          <a:p>
            <a:endParaRPr lang="cs-CZ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79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Prosinec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6626" name="Picture 2" descr="C:\Users\user\Desktop\Prezentace 2009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786058"/>
            <a:ext cx="4242091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user\Desktop\Prezentace 2009\1.JPG"/>
          <p:cNvPicPr>
            <a:picLocks noChangeAspect="1" noChangeArrowheads="1"/>
          </p:cNvPicPr>
          <p:nvPr/>
        </p:nvPicPr>
        <p:blipFill>
          <a:blip r:embed="rId3" cstate="print"/>
          <a:srcRect l="16210" r="25183"/>
          <a:stretch>
            <a:fillRect/>
          </a:stretch>
        </p:blipFill>
        <p:spPr bwMode="auto">
          <a:xfrm>
            <a:off x="4929190" y="1071546"/>
            <a:ext cx="3357586" cy="434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chemeClr val="tx2"/>
                </a:solidFill>
              </a:rPr>
              <a:t>Únor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0034" y="1571612"/>
            <a:ext cx="84296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dirty="0" smtClean="0"/>
              <a:t>2</a:t>
            </a:r>
            <a:r>
              <a:rPr lang="cs-CZ" dirty="0"/>
              <a:t>. 2.	Podání žádosti na Úřad práce v Kolíně – VPP</a:t>
            </a:r>
          </a:p>
          <a:p>
            <a:pPr>
              <a:spcBef>
                <a:spcPts val="600"/>
              </a:spcBef>
            </a:pPr>
            <a:r>
              <a:rPr lang="cs-CZ" dirty="0"/>
              <a:t>2. 2.	Podpis dodatku ke smlouvě s firmou SOP – kombinovaný svoz odpadu</a:t>
            </a:r>
          </a:p>
          <a:p>
            <a:pPr>
              <a:spcBef>
                <a:spcPts val="600"/>
              </a:spcBef>
            </a:pPr>
            <a:r>
              <a:rPr lang="cs-CZ" dirty="0"/>
              <a:t>4. 2.	† Tomášek Jaroslav, </a:t>
            </a:r>
            <a:r>
              <a:rPr lang="cs-CZ" dirty="0" err="1"/>
              <a:t>č.p</a:t>
            </a:r>
            <a:r>
              <a:rPr lang="cs-CZ" dirty="0"/>
              <a:t>. 68, 17.12. by slavil 90 let</a:t>
            </a:r>
          </a:p>
          <a:p>
            <a:pPr>
              <a:spcBef>
                <a:spcPts val="600"/>
              </a:spcBef>
            </a:pPr>
            <a:r>
              <a:rPr lang="cs-CZ" dirty="0"/>
              <a:t>4. 2.	Podání žádosti o dotaci na MMR – dovybavení zahrady MŠ</a:t>
            </a:r>
          </a:p>
          <a:p>
            <a:pPr>
              <a:spcBef>
                <a:spcPts val="600"/>
              </a:spcBef>
            </a:pPr>
            <a:r>
              <a:rPr lang="cs-CZ" dirty="0"/>
              <a:t>7. 2.	Počasí jak na jaře, pak ochlazení, trochu nasněžilo, teploty lehce pod 0°C</a:t>
            </a:r>
          </a:p>
          <a:p>
            <a:pPr>
              <a:spcBef>
                <a:spcPts val="600"/>
              </a:spcBef>
            </a:pPr>
            <a:r>
              <a:rPr lang="cs-CZ" dirty="0"/>
              <a:t>10. 2.	Dopis </a:t>
            </a:r>
            <a:r>
              <a:rPr lang="cs-CZ" dirty="0" err="1"/>
              <a:t>Mons</a:t>
            </a:r>
            <a:r>
              <a:rPr lang="cs-CZ" dirty="0"/>
              <a:t>. Sochovi, generálnímu </a:t>
            </a:r>
            <a:r>
              <a:rPr lang="cs-CZ" dirty="0" smtClean="0"/>
              <a:t>vikáři, nepovolení vánočního koncertu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dirty="0"/>
              <a:t>11. 2.	První zmínka o petici za skácení lip (J. Klička)</a:t>
            </a:r>
          </a:p>
          <a:p>
            <a:pPr>
              <a:spcBef>
                <a:spcPts val="600"/>
              </a:spcBef>
            </a:pPr>
            <a:r>
              <a:rPr lang="cs-CZ" dirty="0"/>
              <a:t>12. 2.	Žádost o posouzení stavu lip – AOPK Praha, i s fotografiemi lip</a:t>
            </a:r>
          </a:p>
          <a:p>
            <a:pPr>
              <a:spcBef>
                <a:spcPts val="600"/>
              </a:spcBef>
            </a:pPr>
            <a:r>
              <a:rPr lang="cs-CZ" dirty="0"/>
              <a:t>12. 2.	Cizinecká policie – </a:t>
            </a:r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Le</a:t>
            </a:r>
            <a:r>
              <a:rPr lang="cs-CZ" dirty="0"/>
              <a:t> – trvalý pobyt v Ohařích?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21</a:t>
            </a:r>
            <a:r>
              <a:rPr lang="cs-CZ" dirty="0"/>
              <a:t>. 2.	Ples, KOŽ</a:t>
            </a:r>
          </a:p>
          <a:p>
            <a:pPr>
              <a:spcBef>
                <a:spcPts val="600"/>
              </a:spcBef>
            </a:pPr>
            <a:r>
              <a:rPr lang="cs-CZ" dirty="0"/>
              <a:t>23. 2.	Kolínský deník, Děti z Ohař dobývají Evropu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25</a:t>
            </a:r>
            <a:r>
              <a:rPr lang="cs-CZ" dirty="0"/>
              <a:t>. 2.	Mazura Václav, </a:t>
            </a:r>
            <a:r>
              <a:rPr lang="cs-CZ" dirty="0" err="1"/>
              <a:t>č.p</a:t>
            </a:r>
            <a:r>
              <a:rPr lang="cs-CZ" dirty="0"/>
              <a:t>. 76, 80 </a:t>
            </a:r>
            <a:r>
              <a:rPr lang="cs-CZ" dirty="0" smtClean="0"/>
              <a:t>let</a:t>
            </a:r>
          </a:p>
          <a:p>
            <a:pPr>
              <a:spcBef>
                <a:spcPts val="600"/>
              </a:spcBef>
            </a:pPr>
            <a:r>
              <a:rPr lang="cs-CZ" dirty="0"/>
              <a:t>16. 2., 17. 2., 24. 2.	</a:t>
            </a:r>
            <a:r>
              <a:rPr lang="cs-CZ" dirty="0" smtClean="0"/>
              <a:t>Sněžení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80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Prosinec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7650" name="Picture 2" descr="C:\Users\user\Desktop\Prezentace 2009\11.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user\Desktop\Prezentace 2009\17.1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71810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user\Desktop\Prezentace 2009\17.1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7148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81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Prosinec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027" name="Picture 3" descr="C:\Users\user\Desktop\Prezentace 2009\Markvartice (2).jpg"/>
          <p:cNvPicPr>
            <a:picLocks noChangeAspect="1" noChangeArrowheads="1"/>
          </p:cNvPicPr>
          <p:nvPr/>
        </p:nvPicPr>
        <p:blipFill>
          <a:blip r:embed="rId2" cstate="print"/>
          <a:srcRect l="1087"/>
          <a:stretch>
            <a:fillRect/>
          </a:stretch>
        </p:blipFill>
        <p:spPr bwMode="auto">
          <a:xfrm>
            <a:off x="2571736" y="428604"/>
            <a:ext cx="433389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82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Prosinec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28675" name="Picture 3" descr="C:\Users\user\Desktop\Prezentace 2009\27.12.0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4421190" cy="331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C:\Users\user\Desktop\Prezentace 2009\27.12.09 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1" y="3429000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user\Desktop\Prezentace 2009\27.12.09.JPG"/>
          <p:cNvPicPr>
            <a:picLocks noChangeAspect="1" noChangeArrowheads="1"/>
          </p:cNvPicPr>
          <p:nvPr/>
        </p:nvPicPr>
        <p:blipFill>
          <a:blip r:embed="rId4" cstate="print"/>
          <a:srcRect l="5405" t="5405"/>
          <a:stretch>
            <a:fillRect/>
          </a:stretch>
        </p:blipFill>
        <p:spPr bwMode="auto">
          <a:xfrm>
            <a:off x="4357686" y="357166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83</a:t>
            </a:fld>
            <a:endParaRPr lang="cs-CZ"/>
          </a:p>
        </p:txBody>
      </p:sp>
      <p:pic>
        <p:nvPicPr>
          <p:cNvPr id="29699" name="Picture 3" descr="C:\Users\user\Desktop\Prezentace 2009\PF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602929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84</a:t>
            </a:fld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/>
              <a:t>KONEC</a:t>
            </a:r>
            <a:endParaRPr lang="cs-CZ" sz="5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Ing. </a:t>
            </a:r>
            <a:r>
              <a:rPr lang="cs-CZ" sz="2800" dirty="0" err="1" smtClean="0"/>
              <a:t>Viera</a:t>
            </a:r>
            <a:r>
              <a:rPr lang="cs-CZ" sz="2800" dirty="0" smtClean="0"/>
              <a:t> </a:t>
            </a:r>
            <a:r>
              <a:rPr lang="cs-CZ" sz="2800" dirty="0" err="1" smtClean="0"/>
              <a:t>Obešlová</a:t>
            </a:r>
            <a:r>
              <a:rPr lang="cs-CZ" sz="2800" smtClean="0"/>
              <a:t>, OÚ </a:t>
            </a:r>
            <a:r>
              <a:rPr lang="cs-CZ" sz="2800" dirty="0" smtClean="0"/>
              <a:t>Ohaře, únor 2010</a:t>
            </a:r>
            <a:endParaRPr lang="cs-CZ" sz="2800" dirty="0"/>
          </a:p>
        </p:txBody>
      </p:sp>
    </p:spTree>
  </p:cSld>
  <p:clrMapOvr>
    <a:masterClrMapping/>
  </p:clrMapOvr>
  <p:transition spd="slow" advTm="2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Únor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6D1D-5FEE-4100-944C-6B707B1DC282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123" name="Picture 3" descr="C:\Users\user\Desktop\Prezentace 2009\21.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3786214" cy="286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Prezentace 2009\21.2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714744" y="3857628"/>
            <a:ext cx="348794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esktop\Prezentace 2009\21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714356"/>
            <a:ext cx="3976694" cy="301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2119</TotalTime>
  <Words>323</Words>
  <Application>Microsoft Office PowerPoint</Application>
  <PresentationFormat>Předvádění na obrazovce (4:3)</PresentationFormat>
  <Paragraphs>366</Paragraphs>
  <Slides>84</Slides>
  <Notes>1</Notes>
  <HiddenSlides>0</HiddenSlides>
  <MMClips>4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5" baseType="lpstr">
      <vt:lpstr>Papír</vt:lpstr>
      <vt:lpstr>OHAŘE 2009</vt:lpstr>
      <vt:lpstr>Zastupitelé obce</vt:lpstr>
      <vt:lpstr>Leden</vt:lpstr>
      <vt:lpstr>Leden</vt:lpstr>
      <vt:lpstr>Leden</vt:lpstr>
      <vt:lpstr>Leden</vt:lpstr>
      <vt:lpstr>Leden</vt:lpstr>
      <vt:lpstr>Únor</vt:lpstr>
      <vt:lpstr>Únor</vt:lpstr>
      <vt:lpstr>Únor</vt:lpstr>
      <vt:lpstr>Březen</vt:lpstr>
      <vt:lpstr>Březen</vt:lpstr>
      <vt:lpstr>Březen</vt:lpstr>
      <vt:lpstr>Březen</vt:lpstr>
      <vt:lpstr>Březen</vt:lpstr>
      <vt:lpstr>Březen</vt:lpstr>
      <vt:lpstr>Duben</vt:lpstr>
      <vt:lpstr>Duben</vt:lpstr>
      <vt:lpstr>Duben</vt:lpstr>
      <vt:lpstr>Duben</vt:lpstr>
      <vt:lpstr>Duben</vt:lpstr>
      <vt:lpstr>Duben</vt:lpstr>
      <vt:lpstr>Duben</vt:lpstr>
      <vt:lpstr>Duben</vt:lpstr>
      <vt:lpstr>Duben</vt:lpstr>
      <vt:lpstr>Duben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Červen</vt:lpstr>
      <vt:lpstr>Červen</vt:lpstr>
      <vt:lpstr>Červen</vt:lpstr>
      <vt:lpstr>Červen</vt:lpstr>
      <vt:lpstr>Červenec</vt:lpstr>
      <vt:lpstr>Červenec</vt:lpstr>
      <vt:lpstr>Červenec</vt:lpstr>
      <vt:lpstr>Červenec</vt:lpstr>
      <vt:lpstr>Srpen</vt:lpstr>
      <vt:lpstr>Srpen</vt:lpstr>
      <vt:lpstr>Srpen</vt:lpstr>
      <vt:lpstr>Srpen</vt:lpstr>
      <vt:lpstr>Srpen</vt:lpstr>
      <vt:lpstr>Srpen</vt:lpstr>
      <vt:lpstr>Srpen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Listopad</vt:lpstr>
      <vt:lpstr>Listopad</vt:lpstr>
      <vt:lpstr>Listopad</vt:lpstr>
      <vt:lpstr>Listopad</vt:lpstr>
      <vt:lpstr>Listopad</vt:lpstr>
      <vt:lpstr>Listopad</vt:lpstr>
      <vt:lpstr>Prosinec</vt:lpstr>
      <vt:lpstr>Prosinec</vt:lpstr>
      <vt:lpstr>Prosinec</vt:lpstr>
      <vt:lpstr>Prosinec</vt:lpstr>
      <vt:lpstr>Prosinec</vt:lpstr>
      <vt:lpstr>Snímek 83</vt:lpstr>
      <vt:lpstr>KONEC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OHAŘE 2010</dc:title>
  <dc:creator>user</dc:creator>
  <cp:lastModifiedBy>user</cp:lastModifiedBy>
  <cp:revision>183</cp:revision>
  <dcterms:created xsi:type="dcterms:W3CDTF">2010-02-03T07:07:19Z</dcterms:created>
  <dcterms:modified xsi:type="dcterms:W3CDTF">2011-12-08T08:15:09Z</dcterms:modified>
</cp:coreProperties>
</file>