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25"/>
  </p:notesMasterIdLst>
  <p:sldIdLst>
    <p:sldId id="256" r:id="rId2"/>
    <p:sldId id="257" r:id="rId3"/>
    <p:sldId id="258" r:id="rId4"/>
    <p:sldId id="259" r:id="rId5"/>
    <p:sldId id="300" r:id="rId6"/>
    <p:sldId id="310" r:id="rId7"/>
    <p:sldId id="301" r:id="rId8"/>
    <p:sldId id="311" r:id="rId9"/>
    <p:sldId id="373" r:id="rId10"/>
    <p:sldId id="381" r:id="rId11"/>
    <p:sldId id="260" r:id="rId12"/>
    <p:sldId id="261" r:id="rId13"/>
    <p:sldId id="329" r:id="rId14"/>
    <p:sldId id="330" r:id="rId15"/>
    <p:sldId id="262" r:id="rId16"/>
    <p:sldId id="263" r:id="rId17"/>
    <p:sldId id="332" r:id="rId18"/>
    <p:sldId id="333" r:id="rId19"/>
    <p:sldId id="334" r:id="rId20"/>
    <p:sldId id="317" r:id="rId21"/>
    <p:sldId id="331" r:id="rId22"/>
    <p:sldId id="374" r:id="rId23"/>
    <p:sldId id="264" r:id="rId24"/>
    <p:sldId id="335" r:id="rId25"/>
    <p:sldId id="336" r:id="rId26"/>
    <p:sldId id="365" r:id="rId27"/>
    <p:sldId id="313" r:id="rId28"/>
    <p:sldId id="292" r:id="rId29"/>
    <p:sldId id="337" r:id="rId30"/>
    <p:sldId id="265" r:id="rId31"/>
    <p:sldId id="338" r:id="rId32"/>
    <p:sldId id="360" r:id="rId33"/>
    <p:sldId id="308" r:id="rId34"/>
    <p:sldId id="316" r:id="rId35"/>
    <p:sldId id="309" r:id="rId36"/>
    <p:sldId id="363" r:id="rId37"/>
    <p:sldId id="375" r:id="rId38"/>
    <p:sldId id="266" r:id="rId39"/>
    <p:sldId id="339" r:id="rId40"/>
    <p:sldId id="341" r:id="rId41"/>
    <p:sldId id="361" r:id="rId42"/>
    <p:sldId id="340" r:id="rId43"/>
    <p:sldId id="369" r:id="rId44"/>
    <p:sldId id="370" r:id="rId45"/>
    <p:sldId id="371" r:id="rId46"/>
    <p:sldId id="372" r:id="rId47"/>
    <p:sldId id="342" r:id="rId48"/>
    <p:sldId id="318" r:id="rId49"/>
    <p:sldId id="319" r:id="rId50"/>
    <p:sldId id="325" r:id="rId51"/>
    <p:sldId id="328" r:id="rId52"/>
    <p:sldId id="326" r:id="rId53"/>
    <p:sldId id="327" r:id="rId54"/>
    <p:sldId id="267" r:id="rId55"/>
    <p:sldId id="320" r:id="rId56"/>
    <p:sldId id="354" r:id="rId57"/>
    <p:sldId id="377" r:id="rId58"/>
    <p:sldId id="321" r:id="rId59"/>
    <p:sldId id="324" r:id="rId60"/>
    <p:sldId id="306" r:id="rId61"/>
    <p:sldId id="307" r:id="rId62"/>
    <p:sldId id="268" r:id="rId63"/>
    <p:sldId id="269" r:id="rId64"/>
    <p:sldId id="343" r:id="rId65"/>
    <p:sldId id="366" r:id="rId66"/>
    <p:sldId id="303" r:id="rId67"/>
    <p:sldId id="322" r:id="rId68"/>
    <p:sldId id="323" r:id="rId69"/>
    <p:sldId id="344" r:id="rId70"/>
    <p:sldId id="345" r:id="rId71"/>
    <p:sldId id="346" r:id="rId72"/>
    <p:sldId id="350" r:id="rId73"/>
    <p:sldId id="347" r:id="rId74"/>
    <p:sldId id="304" r:id="rId75"/>
    <p:sldId id="305" r:id="rId76"/>
    <p:sldId id="378" r:id="rId77"/>
    <p:sldId id="367" r:id="rId78"/>
    <p:sldId id="270" r:id="rId79"/>
    <p:sldId id="271" r:id="rId80"/>
    <p:sldId id="295" r:id="rId81"/>
    <p:sldId id="348" r:id="rId82"/>
    <p:sldId id="349" r:id="rId83"/>
    <p:sldId id="362" r:id="rId84"/>
    <p:sldId id="368" r:id="rId85"/>
    <p:sldId id="296" r:id="rId86"/>
    <p:sldId id="299" r:id="rId87"/>
    <p:sldId id="297" r:id="rId88"/>
    <p:sldId id="351" r:id="rId89"/>
    <p:sldId id="353" r:id="rId90"/>
    <p:sldId id="298" r:id="rId91"/>
    <p:sldId id="382" r:id="rId92"/>
    <p:sldId id="272" r:id="rId93"/>
    <p:sldId id="273" r:id="rId94"/>
    <p:sldId id="314" r:id="rId95"/>
    <p:sldId id="315" r:id="rId96"/>
    <p:sldId id="359" r:id="rId97"/>
    <p:sldId id="302" r:id="rId98"/>
    <p:sldId id="293" r:id="rId99"/>
    <p:sldId id="352" r:id="rId100"/>
    <p:sldId id="312" r:id="rId101"/>
    <p:sldId id="358" r:id="rId102"/>
    <p:sldId id="364" r:id="rId103"/>
    <p:sldId id="274" r:id="rId104"/>
    <p:sldId id="380" r:id="rId105"/>
    <p:sldId id="294" r:id="rId106"/>
    <p:sldId id="355" r:id="rId107"/>
    <p:sldId id="356" r:id="rId108"/>
    <p:sldId id="357" r:id="rId109"/>
    <p:sldId id="289" r:id="rId110"/>
    <p:sldId id="290" r:id="rId111"/>
    <p:sldId id="275" r:id="rId112"/>
    <p:sldId id="278" r:id="rId113"/>
    <p:sldId id="279" r:id="rId114"/>
    <p:sldId id="280" r:id="rId115"/>
    <p:sldId id="281" r:id="rId116"/>
    <p:sldId id="286" r:id="rId117"/>
    <p:sldId id="282" r:id="rId118"/>
    <p:sldId id="287" r:id="rId119"/>
    <p:sldId id="288" r:id="rId120"/>
    <p:sldId id="283" r:id="rId121"/>
    <p:sldId id="284" r:id="rId122"/>
    <p:sldId id="285" r:id="rId123"/>
    <p:sldId id="277" r:id="rId12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2" autoAdjust="0"/>
    <p:restoredTop sz="94660"/>
  </p:normalViewPr>
  <p:slideViewPr>
    <p:cSldViewPr>
      <p:cViewPr varScale="1">
        <p:scale>
          <a:sx n="92" d="100"/>
          <a:sy n="92" d="100"/>
        </p:scale>
        <p:origin x="-108" y="-5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89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7707A7-9032-4890-9593-C86E52D58149}" type="datetimeFigureOut">
              <a:rPr lang="cs-CZ" smtClean="0"/>
              <a:pPr/>
              <a:t>3.3.2014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15D513-1DBF-4782-81A6-391FC863C382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050"/>
          <p:cNvSpPr>
            <a:spLocks noGrp="1" noChangeArrowheads="1"/>
          </p:cNvSpPr>
          <p:nvPr>
            <p:ph type="ctrTitle"/>
          </p:nvPr>
        </p:nvSpPr>
        <p:spPr>
          <a:xfrm>
            <a:off x="685800" y="2819400"/>
            <a:ext cx="7772400" cy="2057400"/>
          </a:xfrm>
        </p:spPr>
        <p:txBody>
          <a:bodyPr/>
          <a:lstStyle>
            <a:lvl1pPr algn="ctr">
              <a:defRPr sz="4800"/>
            </a:lvl1pPr>
          </a:lstStyle>
          <a:p>
            <a:pPr lvl="0"/>
            <a:r>
              <a:rPr lang="cs-CZ" noProof="0" smtClean="0"/>
              <a:t>Klepnutím lze upravit styl předlohy nadpisů.</a:t>
            </a:r>
          </a:p>
        </p:txBody>
      </p:sp>
      <p:sp>
        <p:nvSpPr>
          <p:cNvPr id="37891" name="Rectangle 2051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5029200"/>
            <a:ext cx="6400800" cy="914400"/>
          </a:xfrm>
        </p:spPr>
        <p:txBody>
          <a:bodyPr/>
          <a:lstStyle>
            <a:lvl1pPr marL="0" indent="0" algn="ctr">
              <a:buFontTx/>
              <a:buNone/>
              <a:defRPr sz="2400"/>
            </a:lvl1pPr>
          </a:lstStyle>
          <a:p>
            <a:pPr lvl="0"/>
            <a:r>
              <a:rPr lang="cs-CZ" noProof="0" smtClean="0"/>
              <a:t>Klepnutím lze upravit styl předlohy podnadpisů.</a:t>
            </a:r>
          </a:p>
        </p:txBody>
      </p:sp>
      <p:sp>
        <p:nvSpPr>
          <p:cNvPr id="37904" name="Rectangle 2064"/>
          <p:cNvSpPr>
            <a:spLocks noGrp="1" noChangeArrowheads="1"/>
          </p:cNvSpPr>
          <p:nvPr>
            <p:ph type="dt" sz="half" idx="2"/>
          </p:nvPr>
        </p:nvSpPr>
        <p:spPr>
          <a:xfrm>
            <a:off x="381000" y="6248400"/>
            <a:ext cx="1905000" cy="381000"/>
          </a:xfrm>
        </p:spPr>
        <p:txBody>
          <a:bodyPr anchor="b"/>
          <a:lstStyle>
            <a:lvl1pPr>
              <a:defRPr kumimoji="0">
                <a:solidFill>
                  <a:srgbClr val="000000"/>
                </a:solidFill>
                <a:latin typeface="+mn-lt"/>
              </a:defRPr>
            </a:lvl1pPr>
          </a:lstStyle>
          <a:p>
            <a:fld id="{74B73EB2-0742-4B5C-9072-8743B0A15A8C}" type="datetime1">
              <a:rPr lang="cs-CZ" smtClean="0"/>
              <a:pPr/>
              <a:t>3.3.2014</a:t>
            </a:fld>
            <a:endParaRPr lang="cs-CZ"/>
          </a:p>
        </p:txBody>
      </p:sp>
      <p:sp>
        <p:nvSpPr>
          <p:cNvPr id="37905" name="Rectangle 206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381000"/>
          </a:xfrm>
        </p:spPr>
        <p:txBody>
          <a:bodyPr anchor="b"/>
          <a:lstStyle>
            <a:lvl1pPr>
              <a:defRPr kumimoji="0">
                <a:solidFill>
                  <a:srgbClr val="000000"/>
                </a:solidFill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37906" name="Rectangle 206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381000"/>
          </a:xfrm>
        </p:spPr>
        <p:txBody>
          <a:bodyPr anchor="b"/>
          <a:lstStyle>
            <a:lvl1pPr>
              <a:defRPr kumimoji="0">
                <a:solidFill>
                  <a:srgbClr val="000000"/>
                </a:solidFill>
                <a:latin typeface="+mn-lt"/>
              </a:defRPr>
            </a:lvl1pPr>
          </a:lstStyle>
          <a:p>
            <a:fld id="{920C5E73-7E33-4E3E-8378-6AB64AA0053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autoUpdateAnimBg="0"/>
      <p:bldP spid="37891" grpId="0" build="p" autoUpdateAnimBg="0" advAuto="0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8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378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00EEC2-33DD-4266-A15B-44A47017CB87}" type="datetime1">
              <a:rPr lang="cs-CZ" smtClean="0"/>
              <a:pPr/>
              <a:t>3.3.2014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C5E73-7E33-4E3E-8378-6AB64AA0053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97529314"/>
      </p:ext>
    </p:extLst>
  </p:cSld>
  <p:clrMapOvr>
    <a:masterClrMapping/>
  </p:clrMapOvr>
  <p:transition spd="slow" advClick="0" advTm="13000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350" y="76200"/>
            <a:ext cx="1695450" cy="5867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"/>
            <a:ext cx="4933950" cy="5867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71EDDF-D119-4D27-9CD5-1852CACCCFB1}" type="datetime1">
              <a:rPr lang="cs-CZ" smtClean="0"/>
              <a:pPr/>
              <a:t>3.3.2014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C5E73-7E33-4E3E-8378-6AB64AA0053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374637541"/>
      </p:ext>
    </p:extLst>
  </p:cSld>
  <p:clrMapOvr>
    <a:masterClrMapping/>
  </p:clrMapOvr>
  <p:transition spd="slow" advClick="0" advTm="13000">
    <p:wheel spokes="8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Nadpis a text nad obsah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6781800" cy="10668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43000" y="1219200"/>
            <a:ext cx="6781800" cy="22860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3657600"/>
            <a:ext cx="6781800" cy="22860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E68079A-3094-4546-9B78-423014091A83}" type="datetime1">
              <a:rPr lang="cs-CZ" smtClean="0"/>
              <a:pPr/>
              <a:t>3.3.2014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20C5E73-7E33-4E3E-8378-6AB64AA0053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378669090"/>
      </p:ext>
    </p:extLst>
  </p:cSld>
  <p:clrMapOvr>
    <a:masterClrMapping/>
  </p:clrMapOvr>
  <p:transition spd="slow" advClick="0" advTm="13000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64EFF6-6326-454A-97CD-D2407B2A9BA0}" type="datetime1">
              <a:rPr lang="cs-CZ" smtClean="0"/>
              <a:pPr/>
              <a:t>3.3.2014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C5E73-7E33-4E3E-8378-6AB64AA0053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257538930"/>
      </p:ext>
    </p:extLst>
  </p:cSld>
  <p:clrMapOvr>
    <a:masterClrMapping/>
  </p:clrMapOvr>
  <p:transition spd="slow" advClick="0" advTm="13000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B8731F-AD43-4F38-90CB-A7F606128C6F}" type="datetime1">
              <a:rPr lang="cs-CZ" smtClean="0"/>
              <a:pPr/>
              <a:t>3.3.2014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C5E73-7E33-4E3E-8378-6AB64AA0053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4112774560"/>
      </p:ext>
    </p:extLst>
  </p:cSld>
  <p:clrMapOvr>
    <a:masterClrMapping/>
  </p:clrMapOvr>
  <p:transition spd="slow" advClick="0" advTm="13000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219200"/>
            <a:ext cx="33147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219200"/>
            <a:ext cx="33147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F28C50-3DDE-4959-AB9C-A68B8F92F21B}" type="datetime1">
              <a:rPr lang="cs-CZ" smtClean="0"/>
              <a:pPr/>
              <a:t>3.3.2014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C5E73-7E33-4E3E-8378-6AB64AA0053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963271589"/>
      </p:ext>
    </p:extLst>
  </p:cSld>
  <p:clrMapOvr>
    <a:masterClrMapping/>
  </p:clrMapOvr>
  <p:transition spd="slow" advClick="0" advTm="13000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94956D-EB02-4114-A931-CB557D9747D7}" type="datetime1">
              <a:rPr lang="cs-CZ" smtClean="0"/>
              <a:pPr/>
              <a:t>3.3.2014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C5E73-7E33-4E3E-8378-6AB64AA0053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036530415"/>
      </p:ext>
    </p:extLst>
  </p:cSld>
  <p:clrMapOvr>
    <a:masterClrMapping/>
  </p:clrMapOvr>
  <p:transition spd="slow" advClick="0" advTm="13000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42F2766-57C3-43FF-A95A-50F6F5ECE820}" type="datetime1">
              <a:rPr lang="cs-CZ" smtClean="0"/>
              <a:pPr/>
              <a:t>3.3.2014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C5E73-7E33-4E3E-8378-6AB64AA0053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556428631"/>
      </p:ext>
    </p:extLst>
  </p:cSld>
  <p:clrMapOvr>
    <a:masterClrMapping/>
  </p:clrMapOvr>
  <p:transition spd="slow" advClick="0" advTm="13000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D07D30-3D4B-4A4B-B320-C5538A69FA1C}" type="datetime1">
              <a:rPr lang="cs-CZ" smtClean="0"/>
              <a:pPr/>
              <a:t>3.3.2014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C5E73-7E33-4E3E-8378-6AB64AA0053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675917973"/>
      </p:ext>
    </p:extLst>
  </p:cSld>
  <p:clrMapOvr>
    <a:masterClrMapping/>
  </p:clrMapOvr>
  <p:transition spd="slow" advClick="0" advTm="13000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954ADE-5427-4CFA-8BE8-70B73B9A630C}" type="datetime1">
              <a:rPr lang="cs-CZ" smtClean="0"/>
              <a:pPr/>
              <a:t>3.3.2014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C5E73-7E33-4E3E-8378-6AB64AA0053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175614865"/>
      </p:ext>
    </p:extLst>
  </p:cSld>
  <p:clrMapOvr>
    <a:masterClrMapping/>
  </p:clrMapOvr>
  <p:transition spd="slow" advClick="0" advTm="13000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Klepnutím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9E9234-F4B5-4945-BB25-26AE747B1D84}" type="datetime1">
              <a:rPr lang="cs-CZ" smtClean="0"/>
              <a:pPr/>
              <a:t>3.3.2014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C5E73-7E33-4E3E-8378-6AB64AA0053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328606969"/>
      </p:ext>
    </p:extLst>
  </p:cSld>
  <p:clrMapOvr>
    <a:masterClrMapping/>
  </p:clrMapOvr>
  <p:transition spd="slow" advClick="0" advTm="13000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76200"/>
            <a:ext cx="6781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3686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219200"/>
            <a:ext cx="67818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36886" name="Rectangle 104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1" sz="1400"/>
            </a:lvl1pPr>
          </a:lstStyle>
          <a:p>
            <a:fld id="{0BB59873-D09D-499D-A35B-5E9787989FA3}" type="datetime1">
              <a:rPr lang="cs-CZ" smtClean="0"/>
              <a:pPr/>
              <a:t>3.3.2014</a:t>
            </a:fld>
            <a:endParaRPr lang="cs-CZ"/>
          </a:p>
        </p:txBody>
      </p:sp>
      <p:sp>
        <p:nvSpPr>
          <p:cNvPr id="36887" name="Rectangle 104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1" sz="1400"/>
            </a:lvl1pPr>
          </a:lstStyle>
          <a:p>
            <a:endParaRPr lang="cs-CZ"/>
          </a:p>
        </p:txBody>
      </p:sp>
      <p:sp>
        <p:nvSpPr>
          <p:cNvPr id="36888" name="Rectangle 104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1" sz="1400"/>
            </a:lvl1pPr>
          </a:lstStyle>
          <a:p>
            <a:fld id="{920C5E73-7E33-4E3E-8378-6AB64AA0053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 advTm="13000">
    <p:wheel spokes="8"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aramond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aramond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aramond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aramond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aramond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600">
          <a:solidFill>
            <a:srgbClr val="00000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G:\OHARE_kroniky_prezentace\OHARE_2013\01%20MALASEK%20JIRI%20-%20Balada%20pro%20Adelku.mp3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G:\OHARE_kroniky_prezentace\OHARE_2013\05%20MALASEK%20JIRI%20-%20To%20se%20nikdo%20nedovi.mp3" TargetMode="External"/><Relationship Id="rId4" Type="http://schemas.openxmlformats.org/officeDocument/2006/relationships/image" Target="../media/image217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0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0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6.jpe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0.jpeg"/><Relationship Id="rId4" Type="http://schemas.openxmlformats.org/officeDocument/2006/relationships/image" Target="../media/image239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3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6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G:\OHARE_kroniky_prezentace\OHARE_2013\21%20MALASEK%20JIRI%20-%20Hraci%20skrinka.mp3" TargetMode="External"/><Relationship Id="rId6" Type="http://schemas.openxmlformats.org/officeDocument/2006/relationships/image" Target="../media/image250.png"/><Relationship Id="rId5" Type="http://schemas.openxmlformats.org/officeDocument/2006/relationships/image" Target="../media/image249.jpeg"/><Relationship Id="rId4" Type="http://schemas.openxmlformats.org/officeDocument/2006/relationships/image" Target="../media/image248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3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8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5.jpeg"/><Relationship Id="rId4" Type="http://schemas.openxmlformats.org/officeDocument/2006/relationships/image" Target="../media/image264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eg"/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0.jpeg"/><Relationship Id="rId5" Type="http://schemas.openxmlformats.org/officeDocument/2006/relationships/image" Target="../media/image269.jpeg"/><Relationship Id="rId4" Type="http://schemas.openxmlformats.org/officeDocument/2006/relationships/image" Target="../media/image268.jpe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OHARE_kroniky_prezentace\OHARE_2013\08%20Kay's%20Theme%20(Kmotr%20II.).mp3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G:\OHARE_kroniky_prezentace\OHARE_2013\01%20Lasko.mp3" TargetMode="Externa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G:\OHARE_kroniky_prezentace\OHARE_2013\02%20MALASEK%20JIRI%20-%20Spoutej%20me.mp3" TargetMode="External"/><Relationship Id="rId6" Type="http://schemas.openxmlformats.org/officeDocument/2006/relationships/image" Target="../media/image118.pn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7" Type="http://schemas.openxmlformats.org/officeDocument/2006/relationships/image" Target="../media/image118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G:\OHARE_kroniky_prezentace\OHARE_2013\18%20MALASEK%20JIRI%20-%20Pisen%20o%20stromu%20a%20ruzi.mp3" TargetMode="Externa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8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1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4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G:\OHARE_kroniky_prezentace\OHARE_2013\16%20Oh,%20Baby,%20Baby.mp3" TargetMode="External"/><Relationship Id="rId6" Type="http://schemas.openxmlformats.org/officeDocument/2006/relationships/image" Target="../media/image118.png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5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8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1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9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2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9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OHAŘE 2013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03648" y="5013176"/>
            <a:ext cx="6400800" cy="914400"/>
          </a:xfrm>
        </p:spPr>
        <p:txBody>
          <a:bodyPr/>
          <a:lstStyle/>
          <a:p>
            <a:r>
              <a:rPr lang="cs-CZ" dirty="0" smtClean="0"/>
              <a:t>kronika obce trochu jinak</a:t>
            </a:r>
            <a:endParaRPr lang="cs-CZ" dirty="0"/>
          </a:p>
        </p:txBody>
      </p:sp>
      <p:pic>
        <p:nvPicPr>
          <p:cNvPr id="4" name="01 MALASEK JIRI - Balada pro Adelku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460432" y="47667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Leden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10</a:t>
            </a:fld>
            <a:endParaRPr lang="cs-CZ"/>
          </a:p>
        </p:txBody>
      </p:sp>
      <p:pic>
        <p:nvPicPr>
          <p:cNvPr id="1028" name="Picture 4" descr="C:\Documents and Settings\obeslo\Plocha\Hasiči_hory_2013\429114_472152262845592_1480565047_n.jpg"/>
          <p:cNvPicPr>
            <a:picLocks noChangeAspect="1" noChangeArrowheads="1"/>
          </p:cNvPicPr>
          <p:nvPr/>
        </p:nvPicPr>
        <p:blipFill>
          <a:blip r:embed="rId2" cstate="print"/>
          <a:srcRect l="8227" r="6159" b="21842"/>
          <a:stretch>
            <a:fillRect/>
          </a:stretch>
        </p:blipFill>
        <p:spPr bwMode="auto">
          <a:xfrm>
            <a:off x="4427984" y="260648"/>
            <a:ext cx="4438915" cy="3039257"/>
          </a:xfrm>
          <a:prstGeom prst="roundRect">
            <a:avLst/>
          </a:prstGeom>
          <a:noFill/>
        </p:spPr>
      </p:pic>
      <p:pic>
        <p:nvPicPr>
          <p:cNvPr id="1027" name="Picture 3" descr="C:\Documents and Settings\obeslo\Plocha\Hasiči_hory_2013\391854_472149962845822_1291285947_n.jpg"/>
          <p:cNvPicPr>
            <a:picLocks noChangeAspect="1" noChangeArrowheads="1"/>
          </p:cNvPicPr>
          <p:nvPr/>
        </p:nvPicPr>
        <p:blipFill>
          <a:blip r:embed="rId3" cstate="print"/>
          <a:srcRect r="3497" b="7621"/>
          <a:stretch>
            <a:fillRect/>
          </a:stretch>
        </p:blipFill>
        <p:spPr bwMode="auto">
          <a:xfrm>
            <a:off x="179512" y="1268760"/>
            <a:ext cx="4464496" cy="3205279"/>
          </a:xfrm>
          <a:prstGeom prst="roundRect">
            <a:avLst/>
          </a:prstGeom>
          <a:noFill/>
        </p:spPr>
      </p:pic>
      <p:pic>
        <p:nvPicPr>
          <p:cNvPr id="1030" name="Picture 6" descr="C:\Documents and Settings\obeslo\Plocha\Hasiči_hory_2013\309526_472148722845946_278745509_n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3923928" y="3356992"/>
            <a:ext cx="4392488" cy="3294366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Říjen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100</a:t>
            </a:fld>
            <a:endParaRPr lang="cs-CZ"/>
          </a:p>
        </p:txBody>
      </p:sp>
      <p:pic>
        <p:nvPicPr>
          <p:cNvPr id="72706" name="Picture 2" descr="D:\MAMINKA\foto\Volby_PS_2013\Kopie - Volby_PS_2013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2132856"/>
            <a:ext cx="4632514" cy="3474385"/>
          </a:xfrm>
          <a:prstGeom prst="roundRect">
            <a:avLst/>
          </a:prstGeom>
          <a:noFill/>
        </p:spPr>
      </p:pic>
      <p:pic>
        <p:nvPicPr>
          <p:cNvPr id="1027" name="Picture 3" descr="C:\Users\user\Desktop\Prezentace 2013\Volby_PS_vysledky_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315004"/>
            <a:ext cx="3888432" cy="527970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Říjen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101</a:t>
            </a:fld>
            <a:endParaRPr lang="cs-CZ"/>
          </a:p>
        </p:txBody>
      </p:sp>
      <p:pic>
        <p:nvPicPr>
          <p:cNvPr id="33794" name="Picture 2" descr="C:\Users\user\Desktop\Prezentace 2013\27.10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484784"/>
            <a:ext cx="5856650" cy="4392488"/>
          </a:xfrm>
          <a:prstGeom prst="roundRect">
            <a:avLst/>
          </a:prstGeom>
          <a:noFill/>
        </p:spPr>
      </p:pic>
      <p:pic>
        <p:nvPicPr>
          <p:cNvPr id="5" name="05 MALASEK JIRI - To se nikdo nedov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100392" y="33265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Říjen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102</a:t>
            </a:fld>
            <a:endParaRPr lang="cs-CZ"/>
          </a:p>
        </p:txBody>
      </p:sp>
      <p:pic>
        <p:nvPicPr>
          <p:cNvPr id="39938" name="Picture 2" descr="C:\Users\user\Desktop\Prezentace 2013\Ohaře_27.10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260648"/>
            <a:ext cx="3024336" cy="4032448"/>
          </a:xfrm>
          <a:prstGeom prst="roundRect">
            <a:avLst/>
          </a:prstGeom>
          <a:noFill/>
        </p:spPr>
      </p:pic>
      <p:pic>
        <p:nvPicPr>
          <p:cNvPr id="39940" name="Picture 4" descr="C:\Users\user\Desktop\Prezentace 2013\IMG_26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340768"/>
            <a:ext cx="3055404" cy="4073872"/>
          </a:xfrm>
          <a:prstGeom prst="roundRect">
            <a:avLst/>
          </a:prstGeom>
          <a:noFill/>
        </p:spPr>
      </p:pic>
      <p:pic>
        <p:nvPicPr>
          <p:cNvPr id="39939" name="Picture 3" descr="C:\Users\user\Desktop\Prezentace 2013\Ohaře_27.10 (9).JPG"/>
          <p:cNvPicPr>
            <a:picLocks noChangeAspect="1" noChangeArrowheads="1"/>
          </p:cNvPicPr>
          <p:nvPr/>
        </p:nvPicPr>
        <p:blipFill>
          <a:blip r:embed="rId4" cstate="print"/>
          <a:srcRect l="5556" b="5556"/>
          <a:stretch>
            <a:fillRect/>
          </a:stretch>
        </p:blipFill>
        <p:spPr bwMode="auto">
          <a:xfrm>
            <a:off x="3779912" y="3717032"/>
            <a:ext cx="3792422" cy="2844317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Listopad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3000" y="1219200"/>
            <a:ext cx="7245424" cy="4724400"/>
          </a:xfrm>
        </p:spPr>
        <p:txBody>
          <a:bodyPr/>
          <a:lstStyle/>
          <a:p>
            <a:pPr>
              <a:buNone/>
            </a:pPr>
            <a:r>
              <a:rPr lang="cs-CZ" sz="2000" dirty="0" smtClean="0"/>
              <a:t>5. 11.	Poslední svoz BIO odpadu v roce 2013</a:t>
            </a:r>
          </a:p>
          <a:p>
            <a:pPr>
              <a:buNone/>
            </a:pPr>
            <a:r>
              <a:rPr lang="cs-CZ" sz="2000" dirty="0" smtClean="0"/>
              <a:t>7. 11.	 † </a:t>
            </a:r>
            <a:r>
              <a:rPr lang="cs-CZ" sz="2000" dirty="0" err="1" smtClean="0"/>
              <a:t>Rašinová</a:t>
            </a:r>
            <a:r>
              <a:rPr lang="cs-CZ" sz="2000" dirty="0" smtClean="0"/>
              <a:t> Viola, č.p. 32, 86 let</a:t>
            </a:r>
          </a:p>
          <a:p>
            <a:pPr>
              <a:buNone/>
            </a:pPr>
            <a:r>
              <a:rPr lang="cs-CZ" sz="2000" dirty="0" smtClean="0"/>
              <a:t>8. – 9. 11.  Sbírka nepotřebného ošacení pro Diakonii Broumov, KOŽ</a:t>
            </a:r>
          </a:p>
          <a:p>
            <a:pPr>
              <a:buNone/>
            </a:pPr>
            <a:r>
              <a:rPr lang="cs-CZ" sz="2000" dirty="0" smtClean="0"/>
              <a:t>15. 11.	Svoboda Zdeněk, </a:t>
            </a:r>
            <a:r>
              <a:rPr lang="cs-CZ" sz="2000" dirty="0" err="1" smtClean="0"/>
              <a:t>č.p</a:t>
            </a:r>
            <a:r>
              <a:rPr lang="cs-CZ" sz="2000" dirty="0" smtClean="0"/>
              <a:t>. 10 – 60 let</a:t>
            </a:r>
          </a:p>
          <a:p>
            <a:pPr>
              <a:buNone/>
            </a:pPr>
            <a:r>
              <a:rPr lang="cs-CZ" sz="2000" dirty="0" smtClean="0"/>
              <a:t>16. 11.	Svoz nebezpečného a velkoobjemového odpadu</a:t>
            </a:r>
          </a:p>
          <a:p>
            <a:pPr>
              <a:buNone/>
            </a:pPr>
            <a:r>
              <a:rPr lang="cs-CZ" sz="2000" dirty="0" smtClean="0"/>
              <a:t>18. 11.	Podání žádosti o změnu stavby kanalizace, změna umístění 20 	čerpacích šachet</a:t>
            </a:r>
          </a:p>
          <a:p>
            <a:pPr>
              <a:buNone/>
            </a:pPr>
            <a:r>
              <a:rPr lang="cs-CZ" sz="2000" dirty="0" smtClean="0"/>
              <a:t>21. 11.	Vydání kolaudačního souhlasu, příjezdová komunikace           	a chodníky k ČOV</a:t>
            </a:r>
          </a:p>
          <a:p>
            <a:pPr>
              <a:buNone/>
            </a:pPr>
            <a:r>
              <a:rPr lang="cs-CZ" sz="2000" dirty="0" smtClean="0"/>
              <a:t>22. 11.	Poslední termín pro podání přihlášky do e-aukce</a:t>
            </a:r>
          </a:p>
          <a:p>
            <a:pPr>
              <a:buNone/>
            </a:pPr>
            <a:r>
              <a:rPr lang="cs-CZ" sz="2000" dirty="0" smtClean="0"/>
              <a:t>25. 11.	Druhé projednávání před soudem, spor I. Dudkové se 	zřizovatelem</a:t>
            </a:r>
          </a:p>
          <a:p>
            <a:pPr>
              <a:buNone/>
            </a:pPr>
            <a:r>
              <a:rPr lang="cs-CZ" sz="2000" dirty="0" smtClean="0"/>
              <a:t>30. 11.	Den otevřených dveří na ČOV</a:t>
            </a:r>
          </a:p>
          <a:p>
            <a:pPr>
              <a:buNone/>
            </a:pPr>
            <a:r>
              <a:rPr lang="cs-CZ" sz="2000" dirty="0" smtClean="0"/>
              <a:t>30. 11.	Rozsvícení vánočního stromu – OÚ, MŠ, KOŽ a SDH</a:t>
            </a:r>
            <a:endParaRPr lang="cs-CZ" sz="2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103</a:t>
            </a:fld>
            <a:endParaRPr lang="cs-CZ"/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Listopad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104</a:t>
            </a:fld>
            <a:endParaRPr lang="cs-CZ"/>
          </a:p>
        </p:txBody>
      </p:sp>
      <p:pic>
        <p:nvPicPr>
          <p:cNvPr id="1026" name="Picture 2" descr="D:\Fotografie 2013\Rašinová Viola\Rašinová Viola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 l="12691" r="18111" b="12676"/>
          <a:stretch>
            <a:fillRect/>
          </a:stretch>
        </p:blipFill>
        <p:spPr bwMode="auto">
          <a:xfrm>
            <a:off x="2843808" y="1556792"/>
            <a:ext cx="3528392" cy="4464496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Listopad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105</a:t>
            </a:fld>
            <a:endParaRPr lang="cs-CZ"/>
          </a:p>
        </p:txBody>
      </p:sp>
      <p:pic>
        <p:nvPicPr>
          <p:cNvPr id="55298" name="Picture 2" descr="C:\Documents and Settings\obeslo\Plocha\Prezentace 2013\Obraz00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340768"/>
            <a:ext cx="3475192" cy="4632333"/>
          </a:xfrm>
          <a:prstGeom prst="roundRect">
            <a:avLst/>
          </a:prstGeom>
          <a:noFill/>
        </p:spPr>
      </p:pic>
      <p:pic>
        <p:nvPicPr>
          <p:cNvPr id="55299" name="Picture 3" descr="C:\Documents and Settings\obeslo\Plocha\Prezentace 2013\Obraz00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00808"/>
            <a:ext cx="3456384" cy="4607261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Listopad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106</a:t>
            </a:fld>
            <a:endParaRPr lang="cs-CZ"/>
          </a:p>
        </p:txBody>
      </p:sp>
      <p:pic>
        <p:nvPicPr>
          <p:cNvPr id="30722" name="Picture 2" descr="C:\Users\user\Desktop\Prezentace 2013\16.1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060848"/>
            <a:ext cx="4704522" cy="3528392"/>
          </a:xfrm>
          <a:prstGeom prst="roundRect">
            <a:avLst/>
          </a:prstGeom>
          <a:noFill/>
        </p:spPr>
      </p:pic>
      <p:pic>
        <p:nvPicPr>
          <p:cNvPr id="30723" name="Picture 3" descr="C:\Users\user\Desktop\Prezentace 2013\16.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436779"/>
            <a:ext cx="3456384" cy="4608511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Listopad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107</a:t>
            </a:fld>
            <a:endParaRPr lang="cs-CZ"/>
          </a:p>
        </p:txBody>
      </p:sp>
      <p:pic>
        <p:nvPicPr>
          <p:cNvPr id="31746" name="Picture 2" descr="C:\Users\user\Desktop\Prezentace 2013\ČOV_30.11 (9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533" y="1988840"/>
            <a:ext cx="4704523" cy="3528392"/>
          </a:xfrm>
          <a:prstGeom prst="roundRect">
            <a:avLst/>
          </a:prstGeom>
          <a:noFill/>
        </p:spPr>
      </p:pic>
      <p:pic>
        <p:nvPicPr>
          <p:cNvPr id="31748" name="Picture 4" descr="C:\Users\user\Desktop\Prezentace 2013\ČOV_30.11 (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412776"/>
            <a:ext cx="3528391" cy="4704522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Listopad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108</a:t>
            </a:fld>
            <a:endParaRPr lang="cs-CZ"/>
          </a:p>
        </p:txBody>
      </p:sp>
      <p:pic>
        <p:nvPicPr>
          <p:cNvPr id="32770" name="Picture 2" descr="C:\Users\user\Desktop\Prezentace 2013\Rozsvícení stromu_30.11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3294366" cy="4392488"/>
          </a:xfrm>
          <a:prstGeom prst="roundRect">
            <a:avLst/>
          </a:prstGeom>
          <a:noFill/>
        </p:spPr>
      </p:pic>
      <p:pic>
        <p:nvPicPr>
          <p:cNvPr id="32771" name="Picture 3" descr="C:\Users\user\Desktop\Prezentace 2013\Rozsvícení stromu_30.11 (1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548680"/>
            <a:ext cx="3186354" cy="4248472"/>
          </a:xfrm>
          <a:prstGeom prst="roundRect">
            <a:avLst/>
          </a:prstGeom>
          <a:noFill/>
        </p:spPr>
      </p:pic>
      <p:pic>
        <p:nvPicPr>
          <p:cNvPr id="32772" name="Picture 4" descr="C:\Users\user\Desktop\Prezentace 2013\Rozsvícení stromu_30.11 (16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3356992"/>
            <a:ext cx="4296477" cy="3222358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Listopad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109</a:t>
            </a:fld>
            <a:endParaRPr lang="cs-CZ"/>
          </a:p>
        </p:txBody>
      </p:sp>
      <p:pic>
        <p:nvPicPr>
          <p:cNvPr id="50178" name="Picture 2" descr="C:\Documents and Settings\obeslo\Plocha\Prezentace 2013\img_24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3499495" cy="5055704"/>
          </a:xfrm>
          <a:prstGeom prst="roundRect">
            <a:avLst/>
          </a:prstGeom>
          <a:noFill/>
        </p:spPr>
      </p:pic>
      <p:pic>
        <p:nvPicPr>
          <p:cNvPr id="50181" name="Picture 5" descr="C:\Documents and Settings\obeslo\Plocha\Prezentace 2013\img_24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32656"/>
            <a:ext cx="4416152" cy="3056805"/>
          </a:xfrm>
          <a:prstGeom prst="roundRect">
            <a:avLst/>
          </a:prstGeom>
          <a:noFill/>
        </p:spPr>
      </p:pic>
      <p:pic>
        <p:nvPicPr>
          <p:cNvPr id="50180" name="Picture 4" descr="C:\Documents and Settings\obeslo\Plocha\Prezentace 2013\img_24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429000"/>
            <a:ext cx="4416152" cy="3056805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Únor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sz="2000" dirty="0" smtClean="0"/>
              <a:t>2. 2.	Výroční schůze SDH Ohaře</a:t>
            </a:r>
          </a:p>
          <a:p>
            <a:pPr>
              <a:buNone/>
            </a:pPr>
            <a:r>
              <a:rPr lang="cs-CZ" sz="2000" dirty="0" smtClean="0"/>
              <a:t>6. 2.	Valná hromada MAS Zálabí</a:t>
            </a:r>
          </a:p>
          <a:p>
            <a:pPr>
              <a:buNone/>
            </a:pPr>
            <a:r>
              <a:rPr lang="cs-CZ" sz="2000" dirty="0" smtClean="0"/>
              <a:t>7. 2.	Pověření k provedení nezávislého auditu účetní závěrky 	MŠ Ohaře,  BD Audit</a:t>
            </a:r>
          </a:p>
          <a:p>
            <a:pPr>
              <a:buNone/>
            </a:pPr>
            <a:r>
              <a:rPr lang="cs-CZ" sz="2000" dirty="0" smtClean="0"/>
              <a:t>11. 2.	Žádost o zápis parcel KN 1049 a PK 676, k.</a:t>
            </a:r>
            <a:r>
              <a:rPr lang="cs-CZ" sz="2000" dirty="0" err="1" smtClean="0"/>
              <a:t>ú</a:t>
            </a:r>
            <a:r>
              <a:rPr lang="cs-CZ" sz="2000" dirty="0" smtClean="0"/>
              <a:t>. Ohaře na 	LV obce Ohaře</a:t>
            </a:r>
          </a:p>
          <a:p>
            <a:pPr>
              <a:buNone/>
            </a:pPr>
            <a:r>
              <a:rPr lang="cs-CZ" sz="2000" dirty="0" smtClean="0"/>
              <a:t>12. 2.	Vokálová Hana, </a:t>
            </a:r>
            <a:r>
              <a:rPr lang="cs-CZ" sz="2000" dirty="0" err="1" smtClean="0"/>
              <a:t>č.p</a:t>
            </a:r>
            <a:r>
              <a:rPr lang="cs-CZ" sz="2000" dirty="0" smtClean="0"/>
              <a:t>. 83 – 60 let</a:t>
            </a:r>
          </a:p>
          <a:p>
            <a:pPr>
              <a:buNone/>
            </a:pPr>
            <a:r>
              <a:rPr lang="cs-CZ" sz="2000" dirty="0" smtClean="0"/>
              <a:t>12. 2.	Kontrolní den, přípojka NN pro ČOV</a:t>
            </a:r>
          </a:p>
          <a:p>
            <a:pPr>
              <a:buNone/>
            </a:pPr>
            <a:r>
              <a:rPr lang="cs-CZ" sz="2000" dirty="0" smtClean="0"/>
              <a:t>13. 2.	Vydání kolaudačního souhlasu na přípojku NN k ČOV</a:t>
            </a:r>
          </a:p>
          <a:p>
            <a:pPr>
              <a:buNone/>
            </a:pPr>
            <a:r>
              <a:rPr lang="cs-CZ" sz="2000" dirty="0" smtClean="0"/>
              <a:t>15. 2.	Provedení nezávislého auditu účetní závěrky MŠ Ohaře, 	BD Audit</a:t>
            </a:r>
          </a:p>
          <a:p>
            <a:pPr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11</a:t>
            </a:fld>
            <a:endParaRPr lang="cs-CZ"/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Listopad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110</a:t>
            </a:fld>
            <a:endParaRPr lang="cs-CZ"/>
          </a:p>
        </p:txBody>
      </p:sp>
      <p:pic>
        <p:nvPicPr>
          <p:cNvPr id="51202" name="Picture 2" descr="C:\Documents and Settings\obeslo\Plocha\Prezentace 2013\rozsvicenistromu_3011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2672426" cy="3563235"/>
          </a:xfrm>
          <a:prstGeom prst="roundRect">
            <a:avLst/>
          </a:prstGeom>
          <a:noFill/>
        </p:spPr>
      </p:pic>
      <p:pic>
        <p:nvPicPr>
          <p:cNvPr id="51203" name="Picture 3" descr="C:\Documents and Settings\obeslo\Plocha\Prezentace 2013\rozsvicenistromu_301129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5436096" y="1340768"/>
            <a:ext cx="3402378" cy="4536504"/>
          </a:xfrm>
          <a:prstGeom prst="roundRect">
            <a:avLst/>
          </a:prstGeom>
          <a:noFill/>
        </p:spPr>
      </p:pic>
      <p:pic>
        <p:nvPicPr>
          <p:cNvPr id="51204" name="Picture 4" descr="C:\Documents and Settings\obeslo\Plocha\Prezentace 2013\rozsvicenistromu_3011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2852936"/>
            <a:ext cx="2664296" cy="3552395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Prosinec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3000" y="1219200"/>
            <a:ext cx="7677472" cy="4724400"/>
          </a:xfrm>
        </p:spPr>
        <p:txBody>
          <a:bodyPr/>
          <a:lstStyle/>
          <a:p>
            <a:pPr>
              <a:buNone/>
            </a:pPr>
            <a:r>
              <a:rPr lang="cs-CZ" sz="2000" dirty="0" smtClean="0"/>
              <a:t>5. 12.	Mikulášská nadílka, KOŽ</a:t>
            </a:r>
          </a:p>
          <a:p>
            <a:pPr>
              <a:buNone/>
            </a:pPr>
            <a:r>
              <a:rPr lang="cs-CZ" sz="2000" dirty="0" smtClean="0"/>
              <a:t>8. 12.	Adventní koncert, Chrámová </a:t>
            </a:r>
            <a:r>
              <a:rPr lang="cs-CZ" sz="2000" dirty="0" err="1" smtClean="0"/>
              <a:t>schola</a:t>
            </a:r>
            <a:r>
              <a:rPr lang="cs-CZ" sz="2000" dirty="0" smtClean="0"/>
              <a:t> Čáslav, farnost Ohaře</a:t>
            </a:r>
          </a:p>
          <a:p>
            <a:pPr>
              <a:buNone/>
            </a:pPr>
            <a:r>
              <a:rPr lang="cs-CZ" sz="2000" dirty="0" smtClean="0"/>
              <a:t>12. 12.	† Hlavatý Josef, </a:t>
            </a:r>
            <a:r>
              <a:rPr lang="cs-CZ" sz="2000" dirty="0" err="1" smtClean="0"/>
              <a:t>č.p</a:t>
            </a:r>
            <a:r>
              <a:rPr lang="cs-CZ" sz="2000" dirty="0" smtClean="0"/>
              <a:t>. 6, 77 let</a:t>
            </a:r>
          </a:p>
          <a:p>
            <a:pPr>
              <a:buNone/>
            </a:pPr>
            <a:r>
              <a:rPr lang="cs-CZ" sz="2000" dirty="0" smtClean="0"/>
              <a:t>12. 12.	Vánoční besídka v MŠ, prodejní výstava</a:t>
            </a:r>
          </a:p>
          <a:p>
            <a:pPr>
              <a:buNone/>
            </a:pPr>
            <a:r>
              <a:rPr lang="cs-CZ" sz="2000" dirty="0" smtClean="0"/>
              <a:t>16. 12.	Třetí  jednání před soudem, spor I. Dudkové se zřizovatelem</a:t>
            </a:r>
          </a:p>
          <a:p>
            <a:pPr>
              <a:buNone/>
            </a:pPr>
            <a:r>
              <a:rPr lang="cs-CZ" sz="2000" dirty="0" smtClean="0"/>
              <a:t>16. 12.	Podání žádosti o povolení k vypouštění odpadních vod na 10 let</a:t>
            </a:r>
          </a:p>
          <a:p>
            <a:pPr>
              <a:buNone/>
            </a:pPr>
            <a:r>
              <a:rPr lang="cs-CZ" sz="2000" dirty="0" smtClean="0"/>
              <a:t>17. 12.	Vydání povolení zkušebního provozu ČOV</a:t>
            </a:r>
          </a:p>
          <a:p>
            <a:pPr>
              <a:buNone/>
            </a:pPr>
            <a:r>
              <a:rPr lang="cs-CZ" sz="2000" dirty="0" smtClean="0"/>
              <a:t>18. 12.	Vydání kolaudačního souhlasu,  splašková kanalizace a studna</a:t>
            </a:r>
          </a:p>
          <a:p>
            <a:pPr>
              <a:buNone/>
            </a:pPr>
            <a:r>
              <a:rPr lang="cs-CZ" sz="2000" dirty="0" smtClean="0"/>
              <a:t>20. 12.	Čas vánoční – koncert, Richard </a:t>
            </a:r>
            <a:r>
              <a:rPr lang="cs-CZ" sz="2000" dirty="0" err="1" smtClean="0"/>
              <a:t>Pachman</a:t>
            </a:r>
            <a:r>
              <a:rPr lang="cs-CZ" sz="2000" dirty="0" smtClean="0"/>
              <a:t>, Dita Hořínková		a Kamila Moučková</a:t>
            </a:r>
          </a:p>
          <a:p>
            <a:pPr>
              <a:buNone/>
            </a:pPr>
            <a:r>
              <a:rPr lang="cs-CZ" sz="2000" dirty="0" smtClean="0"/>
              <a:t>22. 12.	Dvořák Josef, </a:t>
            </a:r>
            <a:r>
              <a:rPr lang="cs-CZ" sz="2000" dirty="0" err="1" smtClean="0"/>
              <a:t>č.p</a:t>
            </a:r>
            <a:r>
              <a:rPr lang="cs-CZ" sz="2000" dirty="0" smtClean="0"/>
              <a:t>. 98 – 65 let</a:t>
            </a:r>
          </a:p>
          <a:p>
            <a:pPr>
              <a:buNone/>
            </a:pPr>
            <a:r>
              <a:rPr lang="cs-CZ" sz="2000" dirty="0" smtClean="0"/>
              <a:t>28. 12.	Vánoční ping-pongový turnaj, OÚ </a:t>
            </a:r>
          </a:p>
          <a:p>
            <a:pPr>
              <a:buNone/>
            </a:pPr>
            <a:r>
              <a:rPr lang="cs-CZ" sz="2000" dirty="0" smtClean="0"/>
              <a:t>31. 12.	Mazurová Růžena, </a:t>
            </a:r>
            <a:r>
              <a:rPr lang="cs-CZ" sz="2000" dirty="0" err="1" smtClean="0"/>
              <a:t>č.p</a:t>
            </a:r>
            <a:r>
              <a:rPr lang="cs-CZ" sz="2000" dirty="0" smtClean="0"/>
              <a:t>. 76 – 80 let</a:t>
            </a:r>
          </a:p>
          <a:p>
            <a:pPr>
              <a:buNone/>
            </a:pPr>
            <a:r>
              <a:rPr lang="cs-CZ" sz="2000" dirty="0" smtClean="0"/>
              <a:t>Podepisování petice Za zachování pošt na venkově, SMS	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111</a:t>
            </a:fld>
            <a:endParaRPr lang="cs-CZ"/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Prosinec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112</a:t>
            </a:fld>
            <a:endParaRPr lang="cs-CZ"/>
          </a:p>
        </p:txBody>
      </p:sp>
      <p:pic>
        <p:nvPicPr>
          <p:cNvPr id="1026" name="Picture 2" descr="C:\Documents and Settings\obeslo\Plocha\Prezentace 2013\5122013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2592288" cy="3456384"/>
          </a:xfrm>
          <a:prstGeom prst="roundRect">
            <a:avLst/>
          </a:prstGeom>
          <a:noFill/>
        </p:spPr>
      </p:pic>
      <p:pic>
        <p:nvPicPr>
          <p:cNvPr id="1027" name="Picture 3" descr="C:\Documents and Settings\obeslo\Plocha\Prezentace 2013\5122013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548680"/>
            <a:ext cx="2592288" cy="3456384"/>
          </a:xfrm>
          <a:prstGeom prst="roundRect">
            <a:avLst/>
          </a:prstGeom>
          <a:noFill/>
        </p:spPr>
      </p:pic>
      <p:pic>
        <p:nvPicPr>
          <p:cNvPr id="1029" name="Picture 5" descr="C:\Documents and Settings\obeslo\Plocha\Prezentace 2013\5122013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980728"/>
            <a:ext cx="2664296" cy="3552395"/>
          </a:xfrm>
          <a:prstGeom prst="roundRect">
            <a:avLst/>
          </a:prstGeom>
          <a:noFill/>
        </p:spPr>
      </p:pic>
      <p:pic>
        <p:nvPicPr>
          <p:cNvPr id="1028" name="Picture 4" descr="C:\Documents and Settings\obeslo\Plocha\Prezentace 2013\51220130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3429000"/>
            <a:ext cx="4224469" cy="3168352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Prosinec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113</a:t>
            </a:fld>
            <a:endParaRPr lang="cs-CZ"/>
          </a:p>
        </p:txBody>
      </p:sp>
      <p:pic>
        <p:nvPicPr>
          <p:cNvPr id="38914" name="Picture 2" descr="C:\Documents and Settings\obeslo\Plocha\Prezentace 2013\caslavskachramovaschola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3558" y="1268760"/>
            <a:ext cx="2970330" cy="3960440"/>
          </a:xfrm>
          <a:prstGeom prst="roundRect">
            <a:avLst/>
          </a:prstGeom>
          <a:noFill/>
        </p:spPr>
      </p:pic>
      <p:pic>
        <p:nvPicPr>
          <p:cNvPr id="38915" name="Picture 3" descr="C:\Documents and Settings\obeslo\Plocha\Prezentace 2013\caslavskachramovaschola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76672"/>
            <a:ext cx="2952328" cy="3936437"/>
          </a:xfrm>
          <a:prstGeom prst="roundRect">
            <a:avLst/>
          </a:prstGeom>
          <a:noFill/>
        </p:spPr>
      </p:pic>
      <p:pic>
        <p:nvPicPr>
          <p:cNvPr id="38916" name="Picture 4" descr="C:\Documents and Settings\obeslo\Plocha\Prezentace 2013\caslavskachramovaschola0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1" y="3789040"/>
            <a:ext cx="3803915" cy="2852936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Prosinec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114</a:t>
            </a:fld>
            <a:endParaRPr lang="cs-CZ"/>
          </a:p>
        </p:txBody>
      </p:sp>
      <p:pic>
        <p:nvPicPr>
          <p:cNvPr id="39938" name="Picture 2" descr="C:\Documents and Settings\obeslo\Plocha\Prezentace 2013\msbesidka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404664"/>
            <a:ext cx="4032448" cy="3024336"/>
          </a:xfrm>
          <a:prstGeom prst="roundRect">
            <a:avLst/>
          </a:prstGeom>
          <a:noFill/>
        </p:spPr>
      </p:pic>
      <p:pic>
        <p:nvPicPr>
          <p:cNvPr id="39939" name="Picture 3" descr="C:\Documents and Settings\obeslo\Plocha\Prezentace 2013\msbesidka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268760"/>
            <a:ext cx="3991992" cy="2993994"/>
          </a:xfrm>
          <a:prstGeom prst="roundRect">
            <a:avLst/>
          </a:prstGeom>
          <a:noFill/>
        </p:spPr>
      </p:pic>
      <p:pic>
        <p:nvPicPr>
          <p:cNvPr id="39940" name="Picture 4" descr="C:\Documents and Settings\obeslo\Plocha\Prezentace 2013\msbesidka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3573016"/>
            <a:ext cx="4039997" cy="3029998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Prosinec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115</a:t>
            </a:fld>
            <a:endParaRPr lang="cs-CZ"/>
          </a:p>
        </p:txBody>
      </p:sp>
      <p:pic>
        <p:nvPicPr>
          <p:cNvPr id="40962" name="Picture 2" descr="C:\Documents and Settings\obeslo\Plocha\Prezentace 2013\msbesidka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620688"/>
            <a:ext cx="4112005" cy="3084004"/>
          </a:xfrm>
          <a:prstGeom prst="roundRect">
            <a:avLst/>
          </a:prstGeom>
          <a:noFill/>
        </p:spPr>
      </p:pic>
      <p:pic>
        <p:nvPicPr>
          <p:cNvPr id="40963" name="Picture 3" descr="C:\Documents and Settings\obeslo\Plocha\Prezentace 2013\msbesidk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268760"/>
            <a:ext cx="4104456" cy="3078342"/>
          </a:xfrm>
          <a:prstGeom prst="roundRect">
            <a:avLst/>
          </a:prstGeom>
          <a:noFill/>
        </p:spPr>
      </p:pic>
      <p:pic>
        <p:nvPicPr>
          <p:cNvPr id="40964" name="Picture 4" descr="C:\Documents and Settings\obeslo\Plocha\Prezentace 2013\msbesidka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3573016"/>
            <a:ext cx="4136008" cy="3102006"/>
          </a:xfrm>
          <a:prstGeom prst="roundRect">
            <a:avLst/>
          </a:prstGeom>
          <a:noFill/>
        </p:spPr>
      </p:pic>
      <p:pic>
        <p:nvPicPr>
          <p:cNvPr id="7" name="21 MALASEK JIRI - Hraci skrink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460432" y="26064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obec-PC obývák\Pachman Richard\2013\letak.min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3312368" cy="4692521"/>
          </a:xfrm>
          <a:prstGeom prst="round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Prosinec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116</a:t>
            </a:fld>
            <a:endParaRPr lang="cs-CZ"/>
          </a:p>
        </p:txBody>
      </p:sp>
      <p:pic>
        <p:nvPicPr>
          <p:cNvPr id="47106" name="Picture 2" descr="C:\Documents and Settings\obeslo\Plocha\Prezentace 2013\IMG_2505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5580112" y="620688"/>
            <a:ext cx="3312368" cy="4976328"/>
          </a:xfrm>
          <a:prstGeom prst="roundRect">
            <a:avLst/>
          </a:prstGeom>
          <a:noFill/>
        </p:spPr>
      </p:pic>
      <p:pic>
        <p:nvPicPr>
          <p:cNvPr id="47108" name="Picture 4" descr="C:\Documents and Settings\obeslo\Plocha\Prezentace 2013\ohareimg2567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3707904" y="3140968"/>
            <a:ext cx="2304256" cy="3453686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Prosinec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117</a:t>
            </a:fld>
            <a:endParaRPr lang="cs-CZ"/>
          </a:p>
        </p:txBody>
      </p:sp>
      <p:pic>
        <p:nvPicPr>
          <p:cNvPr id="46085" name="Picture 5" descr="C:\Documents and Settings\obeslo\Plocha\Prezentace 2013\pachmanahoste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2204864"/>
            <a:ext cx="4868860" cy="3240360"/>
          </a:xfrm>
          <a:prstGeom prst="roundRect">
            <a:avLst/>
          </a:prstGeom>
          <a:noFill/>
        </p:spPr>
      </p:pic>
      <p:pic>
        <p:nvPicPr>
          <p:cNvPr id="46086" name="Picture 6" descr="C:\Documents and Settings\obeslo\Plocha\Prezentace 2013\ohareimg2611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323528" y="1340768"/>
            <a:ext cx="3507127" cy="5256584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Prosinec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118</a:t>
            </a:fld>
            <a:endParaRPr lang="cs-CZ"/>
          </a:p>
        </p:txBody>
      </p:sp>
      <p:pic>
        <p:nvPicPr>
          <p:cNvPr id="48130" name="Picture 2" descr="C:\Documents and Settings\obeslo\Plocha\Prezentace 2013\oharepingpong28122013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260648"/>
            <a:ext cx="4032448" cy="3024336"/>
          </a:xfrm>
          <a:prstGeom prst="roundRect">
            <a:avLst/>
          </a:prstGeom>
          <a:noFill/>
        </p:spPr>
      </p:pic>
      <p:pic>
        <p:nvPicPr>
          <p:cNvPr id="48131" name="Picture 3" descr="C:\Documents and Settings\obeslo\Plocha\Prezentace 2013\oharepingpong2013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061" y="1484784"/>
            <a:ext cx="3170827" cy="4752528"/>
          </a:xfrm>
          <a:prstGeom prst="roundRect">
            <a:avLst/>
          </a:prstGeom>
          <a:noFill/>
        </p:spPr>
      </p:pic>
      <p:pic>
        <p:nvPicPr>
          <p:cNvPr id="48133" name="Picture 5" descr="C:\Documents and Settings\obeslo\Plocha\Prezentace 2013\oharepingpong2013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501008"/>
            <a:ext cx="4317108" cy="2880320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Prosinec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119</a:t>
            </a:fld>
            <a:endParaRPr lang="cs-CZ"/>
          </a:p>
        </p:txBody>
      </p:sp>
      <p:pic>
        <p:nvPicPr>
          <p:cNvPr id="49154" name="Picture 2" descr="C:\Documents and Settings\obeslo\Plocha\Prezentace 2013\oharepingpong2013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3"/>
            <a:ext cx="3329732" cy="4990699"/>
          </a:xfrm>
          <a:prstGeom prst="roundRect">
            <a:avLst/>
          </a:prstGeom>
          <a:noFill/>
        </p:spPr>
      </p:pic>
      <p:pic>
        <p:nvPicPr>
          <p:cNvPr id="49155" name="Picture 3" descr="C:\Documents and Settings\obeslo\Plocha\Prezentace 2013\oharepingpong20132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32656"/>
            <a:ext cx="4361376" cy="3100666"/>
          </a:xfrm>
          <a:prstGeom prst="roundRect">
            <a:avLst/>
          </a:prstGeom>
          <a:noFill/>
        </p:spPr>
      </p:pic>
      <p:pic>
        <p:nvPicPr>
          <p:cNvPr id="49156" name="Picture 4" descr="C:\Documents and Settings\obeslo\Plocha\Prezentace 2013\oharepingpong20132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3573016"/>
            <a:ext cx="4518845" cy="3014918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Únor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3000" y="1219200"/>
            <a:ext cx="7389440" cy="4724400"/>
          </a:xfrm>
        </p:spPr>
        <p:txBody>
          <a:bodyPr/>
          <a:lstStyle/>
          <a:p>
            <a:pPr>
              <a:buNone/>
            </a:pPr>
            <a:r>
              <a:rPr lang="cs-CZ" sz="2000" dirty="0" smtClean="0"/>
              <a:t>16. 2.	</a:t>
            </a:r>
            <a:r>
              <a:rPr lang="cs-CZ" sz="2000" dirty="0" err="1" smtClean="0"/>
              <a:t>Klepalová</a:t>
            </a:r>
            <a:r>
              <a:rPr lang="cs-CZ" sz="2000" dirty="0" smtClean="0"/>
              <a:t> Jana, </a:t>
            </a:r>
            <a:r>
              <a:rPr lang="cs-CZ" sz="2000" dirty="0" err="1" smtClean="0"/>
              <a:t>č.p</a:t>
            </a:r>
            <a:r>
              <a:rPr lang="cs-CZ" sz="2000" dirty="0" smtClean="0"/>
              <a:t>. 146 – 60 let</a:t>
            </a:r>
          </a:p>
          <a:p>
            <a:pPr>
              <a:buNone/>
            </a:pPr>
            <a:r>
              <a:rPr lang="cs-CZ" sz="2000" dirty="0" smtClean="0"/>
              <a:t>19. 2.	Smlouva o smlouvě budoucí kupní, pozemek 822, k.</a:t>
            </a:r>
            <a:r>
              <a:rPr lang="cs-CZ" sz="2000" dirty="0" err="1" smtClean="0"/>
              <a:t>ú</a:t>
            </a:r>
            <a:r>
              <a:rPr lang="cs-CZ" sz="2000" dirty="0" smtClean="0"/>
              <a:t>. Ohaře, 	p. Novotný, </a:t>
            </a:r>
            <a:r>
              <a:rPr lang="cs-CZ" sz="2000" dirty="0" err="1" smtClean="0"/>
              <a:t>Hodousice</a:t>
            </a:r>
            <a:endParaRPr lang="cs-CZ" sz="2000" dirty="0" smtClean="0"/>
          </a:p>
          <a:p>
            <a:pPr>
              <a:buNone/>
            </a:pPr>
            <a:r>
              <a:rPr lang="cs-CZ" sz="2000" dirty="0" smtClean="0"/>
              <a:t>20. 2.	Projednání Změny č. 2 ÚPO, OÚ Ohaře</a:t>
            </a:r>
          </a:p>
          <a:p>
            <a:pPr>
              <a:buNone/>
            </a:pPr>
            <a:r>
              <a:rPr lang="cs-CZ" sz="2000" dirty="0" smtClean="0"/>
              <a:t>22. 2.	Příprava podkladů pro povolení zvláštního užívání silnic 	při stavbě kanalizace</a:t>
            </a:r>
          </a:p>
          <a:p>
            <a:pPr>
              <a:buNone/>
            </a:pPr>
            <a:r>
              <a:rPr lang="cs-CZ" sz="2000" dirty="0" smtClean="0"/>
              <a:t>27. 2.	Otevírání obálek s nabídkami úvěru pro financování stavby 	kanalizace</a:t>
            </a:r>
          </a:p>
          <a:p>
            <a:pPr>
              <a:buNone/>
            </a:pPr>
            <a:r>
              <a:rPr lang="cs-CZ" sz="2000" dirty="0" smtClean="0"/>
              <a:t>Těžba dřeva, pozemek </a:t>
            </a:r>
            <a:r>
              <a:rPr lang="cs-CZ" sz="2000" dirty="0" err="1" smtClean="0"/>
              <a:t>parc</a:t>
            </a:r>
            <a:r>
              <a:rPr lang="cs-CZ" sz="2000" dirty="0" smtClean="0"/>
              <a:t>. č. 814, k.</a:t>
            </a:r>
            <a:r>
              <a:rPr lang="cs-CZ" sz="2000" dirty="0" err="1" smtClean="0"/>
              <a:t>ú</a:t>
            </a:r>
            <a:r>
              <a:rPr lang="cs-CZ" sz="2000" dirty="0" smtClean="0"/>
              <a:t>. Ohaře, Polabská lesní s.r.o., zalesnění borovicemi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12</a:t>
            </a:fld>
            <a:endParaRPr lang="cs-CZ"/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6781800" cy="1066800"/>
          </a:xfrm>
        </p:spPr>
        <p:txBody>
          <a:bodyPr/>
          <a:lstStyle/>
          <a:p>
            <a:r>
              <a:rPr lang="cs-CZ" dirty="0" smtClean="0"/>
              <a:t>O Ohařích v tisku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120</a:t>
            </a:fld>
            <a:endParaRPr lang="cs-CZ"/>
          </a:p>
        </p:txBody>
      </p:sp>
      <p:pic>
        <p:nvPicPr>
          <p:cNvPr id="41986" name="Picture 2" descr="C:\Documents and Settings\obeslo\Plocha\Prezentace 2013\kolinskydenik11042013roh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16632"/>
            <a:ext cx="4763815" cy="5131290"/>
          </a:xfrm>
          <a:prstGeom prst="rect">
            <a:avLst/>
          </a:prstGeom>
          <a:noFill/>
        </p:spPr>
      </p:pic>
      <p:pic>
        <p:nvPicPr>
          <p:cNvPr id="41987" name="Picture 3" descr="C:\Documents and Settings\obeslo\Plocha\Prezentace 2013\kolinskydenik2042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3284984"/>
            <a:ext cx="6228184" cy="2773489"/>
          </a:xfrm>
          <a:prstGeom prst="rect">
            <a:avLst/>
          </a:prstGeom>
          <a:noFill/>
        </p:spPr>
      </p:pic>
      <p:pic>
        <p:nvPicPr>
          <p:cNvPr id="41988" name="Picture 4" descr="C:\Documents and Settings\obeslo\Plocha\Prezentace 2013\kolinskydenik2282013roh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340768"/>
            <a:ext cx="5163493" cy="3043860"/>
          </a:xfrm>
          <a:prstGeom prst="rect">
            <a:avLst/>
          </a:prstGeom>
          <a:noFill/>
        </p:spPr>
      </p:pic>
      <p:pic>
        <p:nvPicPr>
          <p:cNvPr id="41989" name="Picture 5" descr="C:\Documents and Settings\obeslo\Plocha\Prezentace 2013\kolinskydenik1582013roh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852936"/>
            <a:ext cx="4415979" cy="378090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6781800" cy="1066800"/>
          </a:xfrm>
        </p:spPr>
        <p:txBody>
          <a:bodyPr/>
          <a:lstStyle/>
          <a:p>
            <a:r>
              <a:rPr lang="cs-CZ" dirty="0" smtClean="0"/>
              <a:t>O Ohařích v tisku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121</a:t>
            </a:fld>
            <a:endParaRPr lang="cs-CZ"/>
          </a:p>
        </p:txBody>
      </p:sp>
      <p:pic>
        <p:nvPicPr>
          <p:cNvPr id="43010" name="Picture 2" descr="C:\Documents and Settings\obeslo\Plocha\Prezentace 2013\kolinskypres1382013roh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60"/>
            <a:ext cx="3930906" cy="5400600"/>
          </a:xfrm>
          <a:prstGeom prst="rect">
            <a:avLst/>
          </a:prstGeom>
          <a:noFill/>
        </p:spPr>
      </p:pic>
      <p:pic>
        <p:nvPicPr>
          <p:cNvPr id="43011" name="Picture 3" descr="C:\Documents and Settings\obeslo\Plocha\Prezentace 2013\kolinskydenik2082013roh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996952"/>
            <a:ext cx="6369224" cy="3047773"/>
          </a:xfrm>
          <a:prstGeom prst="rect">
            <a:avLst/>
          </a:prstGeom>
          <a:noFill/>
        </p:spPr>
      </p:pic>
      <p:pic>
        <p:nvPicPr>
          <p:cNvPr id="43012" name="Picture 4" descr="C:\Documents and Settings\obeslo\Plocha\Prezentace 2013\kolinskydenik1682013roh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4581128"/>
            <a:ext cx="6264696" cy="2143889"/>
          </a:xfrm>
          <a:prstGeom prst="rect">
            <a:avLst/>
          </a:prstGeom>
          <a:noFill/>
        </p:spPr>
      </p:pic>
      <p:pic>
        <p:nvPicPr>
          <p:cNvPr id="43013" name="Picture 5" descr="C:\Documents and Settings\obeslo\Plocha\Prezentace 2013\kolinskydenik752013roh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548680"/>
            <a:ext cx="4784973" cy="2172608"/>
          </a:xfrm>
          <a:prstGeom prst="rect">
            <a:avLst/>
          </a:prstGeom>
          <a:noFill/>
        </p:spPr>
      </p:pic>
      <p:pic>
        <p:nvPicPr>
          <p:cNvPr id="43014" name="Picture 6" descr="C:\Documents and Settings\obeslo\Plocha\Prezentace 2013\kolinskydenik11112013roh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2420888"/>
            <a:ext cx="3583258" cy="337698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PF 2014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122</a:t>
            </a:fld>
            <a:endParaRPr lang="cs-CZ"/>
          </a:p>
        </p:txBody>
      </p:sp>
      <p:pic>
        <p:nvPicPr>
          <p:cNvPr id="45058" name="Picture 2" descr="D:\obec-PC obývák\PF 2014\PF_2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84784"/>
            <a:ext cx="7496175" cy="481012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Ing. Viera Obešlová, OÚ Ohaře, únor </a:t>
            </a:r>
            <a:r>
              <a:rPr lang="cs-CZ" dirty="0" smtClean="0"/>
              <a:t>2014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123</a:t>
            </a:fld>
            <a:endParaRPr lang="cs-CZ"/>
          </a:p>
        </p:txBody>
      </p:sp>
    </p:spTree>
  </p:cSld>
  <p:clrMapOvr>
    <a:masterClrMapping/>
  </p:clrMapOvr>
  <p:transition spd="slow" advClick="0" advTm="16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Únor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13</a:t>
            </a:fld>
            <a:endParaRPr lang="cs-CZ"/>
          </a:p>
        </p:txBody>
      </p:sp>
      <p:pic>
        <p:nvPicPr>
          <p:cNvPr id="1026" name="Picture 2" descr="C:\Users\user\Desktop\Prezentace 2013\Změna ÚPO_20.02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69" y="2132856"/>
            <a:ext cx="4128459" cy="3096344"/>
          </a:xfrm>
          <a:prstGeom prst="roundRect">
            <a:avLst/>
          </a:prstGeom>
          <a:noFill/>
        </p:spPr>
      </p:pic>
      <p:pic>
        <p:nvPicPr>
          <p:cNvPr id="1027" name="Picture 3" descr="C:\Users\user\Desktop\Prezentace 2013\Změna ÚPO_20.02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551" y="2132856"/>
            <a:ext cx="4128459" cy="3096344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Únor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14</a:t>
            </a:fld>
            <a:endParaRPr lang="cs-CZ"/>
          </a:p>
        </p:txBody>
      </p:sp>
      <p:pic>
        <p:nvPicPr>
          <p:cNvPr id="2050" name="Picture 2" descr="C:\Users\user\Desktop\Prezentace 2013\Těžba_28.02 (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32656"/>
            <a:ext cx="4128459" cy="3096344"/>
          </a:xfrm>
          <a:prstGeom prst="roundRect">
            <a:avLst/>
          </a:prstGeom>
          <a:noFill/>
        </p:spPr>
      </p:pic>
      <p:pic>
        <p:nvPicPr>
          <p:cNvPr id="2052" name="Picture 4" descr="C:\Users\user\Desktop\Prezentace 2013\Těžba_01.03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556792"/>
            <a:ext cx="3991992" cy="2993994"/>
          </a:xfrm>
          <a:prstGeom prst="roundRect">
            <a:avLst/>
          </a:prstGeom>
          <a:noFill/>
        </p:spPr>
      </p:pic>
      <p:pic>
        <p:nvPicPr>
          <p:cNvPr id="2051" name="Picture 3" descr="C:\Users\user\Desktop\Prezentace 2013\Těžba_01.03 (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573016"/>
            <a:ext cx="4136008" cy="3102006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Březen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sz="2000" dirty="0" smtClean="0"/>
              <a:t>1. 3.	Nástup  J. Vávry na úklid obce, </a:t>
            </a:r>
            <a:r>
              <a:rPr lang="cs-CZ" sz="2000" dirty="0" err="1" smtClean="0"/>
              <a:t>č.p</a:t>
            </a:r>
            <a:r>
              <a:rPr lang="cs-CZ" sz="2000" dirty="0" smtClean="0"/>
              <a:t>. 65, VPP</a:t>
            </a:r>
          </a:p>
          <a:p>
            <a:pPr>
              <a:buNone/>
            </a:pPr>
            <a:r>
              <a:rPr lang="cs-CZ" sz="2000" dirty="0" smtClean="0"/>
              <a:t>4. 4.	Kupní smlouva, pozemek 822, k.</a:t>
            </a:r>
            <a:r>
              <a:rPr lang="cs-CZ" sz="2000" dirty="0" err="1" smtClean="0"/>
              <a:t>ú</a:t>
            </a:r>
            <a:r>
              <a:rPr lang="cs-CZ" sz="2000" dirty="0" smtClean="0"/>
              <a:t>. Ohaře, p. Novotný, 	</a:t>
            </a:r>
            <a:r>
              <a:rPr lang="cs-CZ" sz="2000" dirty="0" err="1" smtClean="0"/>
              <a:t>Hodousice</a:t>
            </a:r>
            <a:endParaRPr lang="cs-CZ" sz="2000" dirty="0" smtClean="0"/>
          </a:p>
          <a:p>
            <a:pPr>
              <a:buNone/>
            </a:pPr>
            <a:r>
              <a:rPr lang="cs-CZ" sz="2000" dirty="0" smtClean="0"/>
              <a:t>5. 3.	Seminář k registru smluv, Praha</a:t>
            </a:r>
          </a:p>
          <a:p>
            <a:pPr>
              <a:buNone/>
            </a:pPr>
            <a:r>
              <a:rPr lang="cs-CZ" sz="2000" dirty="0" smtClean="0"/>
              <a:t>11. 3.	Tuláček Josef, </a:t>
            </a:r>
            <a:r>
              <a:rPr lang="cs-CZ" sz="2000" dirty="0" err="1" smtClean="0"/>
              <a:t>č.p</a:t>
            </a:r>
            <a:r>
              <a:rPr lang="cs-CZ" sz="2000" dirty="0" smtClean="0"/>
              <a:t>. 128 – 70 let</a:t>
            </a:r>
          </a:p>
          <a:p>
            <a:pPr>
              <a:buNone/>
            </a:pPr>
            <a:r>
              <a:rPr lang="cs-CZ" sz="2000" dirty="0" smtClean="0"/>
              <a:t>12. 3.	Schůzka </a:t>
            </a:r>
            <a:r>
              <a:rPr lang="cs-CZ" sz="2000" dirty="0" err="1" smtClean="0"/>
              <a:t>Mikroregionu</a:t>
            </a:r>
            <a:r>
              <a:rPr lang="cs-CZ" sz="2000" dirty="0" smtClean="0"/>
              <a:t> Kolínské Zálabí, problematika 	MAS a dopravní obslužnosti</a:t>
            </a:r>
          </a:p>
          <a:p>
            <a:pPr>
              <a:buNone/>
            </a:pPr>
            <a:r>
              <a:rPr lang="cs-CZ" sz="2000" dirty="0" smtClean="0"/>
              <a:t>14. 3.	Projednání návrhu plánu společných zařízení, Kolín</a:t>
            </a:r>
          </a:p>
          <a:p>
            <a:pPr>
              <a:buNone/>
            </a:pPr>
            <a:r>
              <a:rPr lang="cs-CZ" sz="2000" dirty="0" smtClean="0"/>
              <a:t>16. 3.	Jiroudek Josef, </a:t>
            </a:r>
            <a:r>
              <a:rPr lang="cs-CZ" sz="2000" dirty="0" err="1" smtClean="0"/>
              <a:t>č.p</a:t>
            </a:r>
            <a:r>
              <a:rPr lang="cs-CZ" sz="2000" dirty="0" smtClean="0"/>
              <a:t>. 88 – 75 let</a:t>
            </a:r>
          </a:p>
          <a:p>
            <a:pPr>
              <a:buNone/>
            </a:pPr>
            <a:r>
              <a:rPr lang="cs-CZ" sz="2000" dirty="0" smtClean="0"/>
              <a:t>18. 3.	Předání zprávy z auditu MŠ Ohaře, OÚ Ohaře</a:t>
            </a:r>
          </a:p>
          <a:p>
            <a:pPr>
              <a:buNone/>
            </a:pPr>
            <a:r>
              <a:rPr lang="cs-CZ" sz="2000" dirty="0" smtClean="0"/>
              <a:t>19. 3.	Nasněžilo, mrazy do konce měsíce</a:t>
            </a:r>
          </a:p>
          <a:p>
            <a:pPr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15</a:t>
            </a:fld>
            <a:endParaRPr lang="cs-CZ"/>
          </a:p>
        </p:txBody>
      </p:sp>
      <p:pic>
        <p:nvPicPr>
          <p:cNvPr id="5" name="08 Kay's Theme (Kmotr II.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460432" y="26064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Březen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3000" y="1219200"/>
            <a:ext cx="7317432" cy="4724400"/>
          </a:xfrm>
        </p:spPr>
        <p:txBody>
          <a:bodyPr/>
          <a:lstStyle/>
          <a:p>
            <a:pPr>
              <a:buNone/>
            </a:pPr>
            <a:r>
              <a:rPr lang="cs-CZ" sz="2000" dirty="0" smtClean="0"/>
              <a:t>20. 3.	Schůzka s novým makléřem, prodej pozemků „Blatník“, 	pí. Zelenková</a:t>
            </a:r>
          </a:p>
          <a:p>
            <a:pPr>
              <a:buNone/>
            </a:pPr>
            <a:r>
              <a:rPr lang="cs-CZ" sz="2000" dirty="0" smtClean="0"/>
              <a:t>22. 3. – 23.3.	Sběr šatstva a nepotřebných věcí pro Diakonii 	Broumov, KOŽ</a:t>
            </a:r>
          </a:p>
          <a:p>
            <a:pPr>
              <a:buNone/>
            </a:pPr>
            <a:r>
              <a:rPr lang="cs-CZ" sz="2000" dirty="0" smtClean="0"/>
              <a:t>23. 3.	Narození Markéty Kolínské, č.p. 150</a:t>
            </a:r>
          </a:p>
          <a:p>
            <a:pPr>
              <a:buNone/>
            </a:pPr>
            <a:r>
              <a:rPr lang="cs-CZ" sz="2000" dirty="0" smtClean="0"/>
              <a:t>26. 3.	Vyhlášení konkurzu na místo ředitele MŠ Ohaře</a:t>
            </a:r>
          </a:p>
          <a:p>
            <a:pPr>
              <a:buNone/>
            </a:pPr>
            <a:r>
              <a:rPr lang="cs-CZ" sz="2000" dirty="0" smtClean="0"/>
              <a:t>27. 3.	Elektronický platební rozkaz, Okresní soud v Kolíně, 	žalobkyně I. Dudková, spor se zřizovatelem</a:t>
            </a:r>
          </a:p>
          <a:p>
            <a:pPr>
              <a:buNone/>
            </a:pPr>
            <a:r>
              <a:rPr lang="cs-CZ" sz="2000" dirty="0" smtClean="0"/>
              <a:t>28. 3.	Podpis smlouvy o poskytnutí úvěru na financování stavby 	kanalizace, KB Kolín</a:t>
            </a:r>
          </a:p>
          <a:p>
            <a:pPr>
              <a:buNone/>
            </a:pPr>
            <a:r>
              <a:rPr lang="cs-CZ" sz="2000" dirty="0" smtClean="0"/>
              <a:t>Vysázení borovic na pozemku 957/2, k.</a:t>
            </a:r>
            <a:r>
              <a:rPr lang="cs-CZ" sz="2000" dirty="0" err="1" smtClean="0"/>
              <a:t>ú</a:t>
            </a:r>
            <a:r>
              <a:rPr lang="cs-CZ" sz="2000" dirty="0" smtClean="0"/>
              <a:t>. Ohaře, Polabská lesní s.r.o.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16</a:t>
            </a:fld>
            <a:endParaRPr lang="cs-CZ"/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Březen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17</a:t>
            </a:fld>
            <a:endParaRPr lang="cs-CZ"/>
          </a:p>
        </p:txBody>
      </p:sp>
      <p:pic>
        <p:nvPicPr>
          <p:cNvPr id="4098" name="Picture 2" descr="C:\Users\user\Desktop\Prezentace 2013\Oprava propadliny_za O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2808312" cy="3744416"/>
          </a:xfrm>
          <a:prstGeom prst="roundRect">
            <a:avLst/>
          </a:prstGeom>
          <a:noFill/>
        </p:spPr>
      </p:pic>
      <p:pic>
        <p:nvPicPr>
          <p:cNvPr id="4099" name="Picture 3" descr="C:\Users\user\Desktop\Prezentace 2013\18.6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492896"/>
            <a:ext cx="2808312" cy="3744416"/>
          </a:xfrm>
          <a:prstGeom prst="roundRect">
            <a:avLst/>
          </a:prstGeom>
          <a:noFill/>
        </p:spPr>
      </p:pic>
      <p:pic>
        <p:nvPicPr>
          <p:cNvPr id="4100" name="Picture 4" descr="C:\Users\user\Desktop\Prezentace 2013\4.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916832"/>
            <a:ext cx="2808312" cy="3744416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Březen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18</a:t>
            </a:fld>
            <a:endParaRPr lang="cs-CZ"/>
          </a:p>
        </p:txBody>
      </p:sp>
      <p:pic>
        <p:nvPicPr>
          <p:cNvPr id="5124" name="Picture 4" descr="C:\Users\user\Desktop\Prezentace 2013\Sníh_19.3 (1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620688"/>
            <a:ext cx="2862318" cy="3816424"/>
          </a:xfrm>
          <a:prstGeom prst="roundRect">
            <a:avLst/>
          </a:prstGeom>
          <a:noFill/>
        </p:spPr>
      </p:pic>
      <p:pic>
        <p:nvPicPr>
          <p:cNvPr id="5122" name="Picture 2" descr="C:\Users\user\Desktop\Prezentace 2013\Sníh_19.3 (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2776"/>
            <a:ext cx="3703960" cy="2777970"/>
          </a:xfrm>
          <a:prstGeom prst="roundRect">
            <a:avLst/>
          </a:prstGeom>
          <a:noFill/>
        </p:spPr>
      </p:pic>
      <p:pic>
        <p:nvPicPr>
          <p:cNvPr id="5123" name="Picture 3" descr="C:\Users\user\Desktop\Prezentace 2013\Sníh_19.3 (9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2852936"/>
            <a:ext cx="2880320" cy="3840427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Březen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19</a:t>
            </a:fld>
            <a:endParaRPr lang="cs-CZ"/>
          </a:p>
        </p:txBody>
      </p:sp>
      <p:pic>
        <p:nvPicPr>
          <p:cNvPr id="6146" name="Picture 2" descr="C:\Users\user\Desktop\Prezentace 2013\Diakonie Broumov_sběr šatstv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700808"/>
            <a:ext cx="5868938" cy="450331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Zastupitelé obce</a:t>
            </a:r>
            <a:endParaRPr lang="cs-CZ" dirty="0"/>
          </a:p>
        </p:txBody>
      </p:sp>
      <p:pic>
        <p:nvPicPr>
          <p:cNvPr id="3" name="Picture 1" descr="D:\obec-PC obývák\PREZENTACE 2007\Obešlová-zmenšen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2466" y="1556792"/>
            <a:ext cx="1557112" cy="1944216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D:\obec-PC obývák\PREZENTACE 2007\Michálek Luboš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556792"/>
            <a:ext cx="1586456" cy="1973088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/>
          <a:srcRect l="3541"/>
          <a:stretch>
            <a:fillRect/>
          </a:stretch>
        </p:blipFill>
        <p:spPr bwMode="auto">
          <a:xfrm>
            <a:off x="1763688" y="4077072"/>
            <a:ext cx="1728192" cy="2033738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D:\Fotografie 2010\Zastupitelé\Skokan Mirek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6804248" y="1556792"/>
            <a:ext cx="1584176" cy="2011506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ázek 6" descr="D:\Fotografie 2010\Zastupitelé\František Obešlo.jpg"/>
          <p:cNvPicPr/>
          <p:nvPr/>
        </p:nvPicPr>
        <p:blipFill>
          <a:blip r:embed="rId6" cstate="print"/>
          <a:srcRect b="2973"/>
          <a:stretch>
            <a:fillRect/>
          </a:stretch>
        </p:blipFill>
        <p:spPr bwMode="auto">
          <a:xfrm>
            <a:off x="2843808" y="1556793"/>
            <a:ext cx="1598345" cy="1944216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ázek 7" descr="D:\Fotografie 2010\Zastupitelé\Suchánková Ivana.jpg"/>
          <p:cNvPicPr/>
          <p:nvPr/>
        </p:nvPicPr>
        <p:blipFill>
          <a:blip r:embed="rId7" cstate="print"/>
          <a:srcRect t="3111" r="10720" b="2222"/>
          <a:stretch>
            <a:fillRect/>
          </a:stretch>
        </p:blipFill>
        <p:spPr bwMode="auto">
          <a:xfrm>
            <a:off x="3851920" y="4077072"/>
            <a:ext cx="1656184" cy="2016224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ázek 8" descr="C:\Users\user\Desktop\Prezentace 2009\Mazura.jpg"/>
          <p:cNvPicPr/>
          <p:nvPr/>
        </p:nvPicPr>
        <p:blipFill>
          <a:blip r:embed="rId8" cstate="print"/>
          <a:srcRect l="5185" b="9033"/>
          <a:stretch>
            <a:fillRect/>
          </a:stretch>
        </p:blipFill>
        <p:spPr bwMode="auto">
          <a:xfrm>
            <a:off x="5868144" y="4077072"/>
            <a:ext cx="1584896" cy="2021795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ovéPole 9"/>
          <p:cNvSpPr txBox="1"/>
          <p:nvPr/>
        </p:nvSpPr>
        <p:spPr>
          <a:xfrm>
            <a:off x="971600" y="3573016"/>
            <a:ext cx="1347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V. </a:t>
            </a:r>
            <a:r>
              <a:rPr lang="cs-CZ" b="1" dirty="0" err="1" smtClean="0">
                <a:solidFill>
                  <a:schemeClr val="tx2"/>
                </a:solidFill>
              </a:rPr>
              <a:t>Obešlová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001198" y="3573586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L. Michálek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051720" y="6237312"/>
            <a:ext cx="1308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T. Suchánek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948264" y="3573016"/>
            <a:ext cx="1181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M. Skokan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3923928" y="6237312"/>
            <a:ext cx="1494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I. Suchánková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3131840" y="3573016"/>
            <a:ext cx="1110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F. Obešlo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9036496" y="3645024"/>
            <a:ext cx="1181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M. Skokan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6084168" y="6237312"/>
            <a:ext cx="1160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P. Mazura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20" name="Zástupný symbol pro číslo snímku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2</a:t>
            </a:fld>
            <a:endParaRPr lang="cs-CZ"/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8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Březen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20</a:t>
            </a:fld>
            <a:endParaRPr lang="cs-CZ"/>
          </a:p>
        </p:txBody>
      </p:sp>
      <p:pic>
        <p:nvPicPr>
          <p:cNvPr id="77826" name="Picture 2" descr="C:\Documents and Settings\obeslo\Plocha\Prezentace 2013\Markéta Kolínská_23.3.2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772816"/>
            <a:ext cx="6449836" cy="446449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Březen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21</a:t>
            </a:fld>
            <a:endParaRPr lang="cs-CZ"/>
          </a:p>
        </p:txBody>
      </p:sp>
      <p:pic>
        <p:nvPicPr>
          <p:cNvPr id="3074" name="Picture 2" descr="C:\Users\user\Desktop\Prezentace 2013\Výsadba_23.3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72816"/>
            <a:ext cx="4064000" cy="3048000"/>
          </a:xfrm>
          <a:prstGeom prst="roundRect">
            <a:avLst/>
          </a:prstGeom>
          <a:noFill/>
        </p:spPr>
      </p:pic>
      <p:pic>
        <p:nvPicPr>
          <p:cNvPr id="3075" name="Picture 3" descr="C:\Users\user\Desktop\Prezentace 2013\Borovičky_21.3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620688"/>
            <a:ext cx="4032448" cy="3024336"/>
          </a:xfrm>
          <a:prstGeom prst="roundRect">
            <a:avLst/>
          </a:prstGeom>
          <a:noFill/>
        </p:spPr>
      </p:pic>
      <p:pic>
        <p:nvPicPr>
          <p:cNvPr id="3076" name="Picture 4" descr="C:\Users\user\Desktop\Prezentace 2013\Borovičky_21.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429000"/>
            <a:ext cx="2438400" cy="3251200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Březen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22</a:t>
            </a:fld>
            <a:endParaRPr lang="cs-CZ"/>
          </a:p>
        </p:txBody>
      </p:sp>
      <p:pic>
        <p:nvPicPr>
          <p:cNvPr id="1026" name="Picture 2" descr="C:\Users\user\Desktop\Kanalizace\Kanalizace_2013_03_01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340767"/>
            <a:ext cx="2520280" cy="3360373"/>
          </a:xfrm>
          <a:prstGeom prst="roundRect">
            <a:avLst/>
          </a:prstGeom>
          <a:noFill/>
        </p:spPr>
      </p:pic>
      <p:pic>
        <p:nvPicPr>
          <p:cNvPr id="1028" name="Picture 4" descr="C:\Users\user\Desktop\Kanalizace\Kanalizace_2013_03_01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1" y="548680"/>
            <a:ext cx="4224469" cy="3168352"/>
          </a:xfrm>
          <a:prstGeom prst="roundRect">
            <a:avLst/>
          </a:prstGeom>
          <a:noFill/>
        </p:spPr>
      </p:pic>
      <p:pic>
        <p:nvPicPr>
          <p:cNvPr id="1027" name="Picture 3" descr="C:\Users\user\Desktop\Kanalizace\Kanalizace_2013_03_01 (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3140968"/>
            <a:ext cx="2592288" cy="3456384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Duben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3000" y="1219200"/>
            <a:ext cx="7677472" cy="4724400"/>
          </a:xfrm>
        </p:spPr>
        <p:txBody>
          <a:bodyPr/>
          <a:lstStyle/>
          <a:p>
            <a:pPr>
              <a:buNone/>
            </a:pPr>
            <a:r>
              <a:rPr lang="cs-CZ" sz="2000" dirty="0" smtClean="0"/>
              <a:t>4. 4. 	Odpor proti elektronickému platebnímu rozkazu Okresního 	soudu v Kolíně, JUDr. Matějíček</a:t>
            </a:r>
          </a:p>
          <a:p>
            <a:pPr>
              <a:buNone/>
            </a:pPr>
            <a:r>
              <a:rPr lang="cs-CZ" sz="2000" dirty="0" smtClean="0"/>
              <a:t>4. 4.	Jednání k ostatní dopravní obslužnosti, </a:t>
            </a:r>
            <a:r>
              <a:rPr lang="cs-CZ" sz="2000" dirty="0" err="1" smtClean="0"/>
              <a:t>MěÚ</a:t>
            </a:r>
            <a:r>
              <a:rPr lang="cs-CZ" sz="2000" dirty="0" smtClean="0"/>
              <a:t> Týnec nad Labem</a:t>
            </a:r>
          </a:p>
          <a:p>
            <a:pPr>
              <a:buNone/>
            </a:pPr>
            <a:r>
              <a:rPr lang="cs-CZ" sz="2000" dirty="0" smtClean="0"/>
              <a:t>10. 4.	Zapojení obce do výzvy SMS za spravedlivé rozdělování dotací    	z EU malým obcím</a:t>
            </a:r>
          </a:p>
          <a:p>
            <a:pPr>
              <a:buNone/>
            </a:pPr>
            <a:r>
              <a:rPr lang="cs-CZ" sz="2000" dirty="0" smtClean="0"/>
              <a:t>11. 4.	Úprava trafostanice pro instalaci elektroměru, přípojka k ČOV</a:t>
            </a:r>
          </a:p>
          <a:p>
            <a:pPr>
              <a:buNone/>
            </a:pPr>
            <a:r>
              <a:rPr lang="cs-CZ" sz="2000" dirty="0" smtClean="0"/>
              <a:t>15. 4.	Oprava kanálu u č.p. 74</a:t>
            </a:r>
          </a:p>
          <a:p>
            <a:pPr>
              <a:buNone/>
            </a:pPr>
            <a:r>
              <a:rPr lang="cs-CZ" sz="2000" dirty="0" smtClean="0"/>
              <a:t>22. 4.	Schválení plánu společných zařízení, Komplexní  pozemková 	úprava</a:t>
            </a:r>
          </a:p>
          <a:p>
            <a:pPr>
              <a:buNone/>
            </a:pPr>
            <a:r>
              <a:rPr lang="cs-CZ" sz="2000" dirty="0" smtClean="0"/>
              <a:t>30. 4.	Návštěva neznámého pána u L. Michálka, vyhrožování 	před  hlasováním na zastupitelstvu</a:t>
            </a:r>
          </a:p>
          <a:p>
            <a:pPr>
              <a:buNone/>
            </a:pPr>
            <a:r>
              <a:rPr lang="cs-CZ" sz="2000" dirty="0" smtClean="0"/>
              <a:t>30. 4. 	Předání petice za zrušení konkurzu na ředitele MŠ Ohaře, 	G. Dostálová, </a:t>
            </a:r>
            <a:r>
              <a:rPr lang="cs-CZ" sz="2000" dirty="0" err="1" smtClean="0"/>
              <a:t>Němčice</a:t>
            </a:r>
            <a:endParaRPr lang="cs-CZ" sz="2000" dirty="0" smtClean="0"/>
          </a:p>
          <a:p>
            <a:pPr>
              <a:buNone/>
            </a:pPr>
            <a:r>
              <a:rPr lang="cs-CZ" sz="2000" dirty="0" smtClean="0"/>
              <a:t>30. 4.	Pálení čarodějnic, SDH Ohaře</a:t>
            </a:r>
          </a:p>
          <a:p>
            <a:pPr>
              <a:buNone/>
            </a:pPr>
            <a:r>
              <a:rPr lang="cs-CZ" sz="2000" dirty="0" smtClean="0"/>
              <a:t>Vesničko má,  počítačová… - PC kurzy, OÚ Polní </a:t>
            </a:r>
            <a:r>
              <a:rPr lang="cs-CZ" sz="2000" dirty="0" err="1" smtClean="0"/>
              <a:t>Chrčice</a:t>
            </a:r>
            <a:endParaRPr lang="cs-CZ" sz="2000" dirty="0" smtClean="0"/>
          </a:p>
          <a:p>
            <a:pPr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23</a:t>
            </a:fld>
            <a:endParaRPr lang="cs-CZ"/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Duben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24</a:t>
            </a:fld>
            <a:endParaRPr lang="cs-CZ"/>
          </a:p>
        </p:txBody>
      </p:sp>
      <p:pic>
        <p:nvPicPr>
          <p:cNvPr id="7170" name="Picture 2" descr="C:\Users\user\Desktop\Prezentace 2013\Cedule_10.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916832"/>
            <a:ext cx="2916325" cy="3888433"/>
          </a:xfrm>
          <a:prstGeom prst="roundRect">
            <a:avLst/>
          </a:prstGeom>
          <a:noFill/>
        </p:spPr>
      </p:pic>
      <p:pic>
        <p:nvPicPr>
          <p:cNvPr id="7172" name="Picture 4" descr="C:\Users\user\Desktop\Prezentace 2013\Kolínský deník_11.04.2013_roh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556792"/>
            <a:ext cx="4220794" cy="4547657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Duben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25</a:t>
            </a:fld>
            <a:endParaRPr lang="cs-CZ"/>
          </a:p>
        </p:txBody>
      </p:sp>
      <p:pic>
        <p:nvPicPr>
          <p:cNvPr id="8194" name="Picture 2" descr="C:\Users\user\Desktop\Prezentace 2013\Trafostanice_11.4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32789"/>
            <a:ext cx="3456384" cy="4608513"/>
          </a:xfrm>
          <a:prstGeom prst="roundRect">
            <a:avLst/>
          </a:prstGeom>
          <a:noFill/>
        </p:spPr>
      </p:pic>
      <p:pic>
        <p:nvPicPr>
          <p:cNvPr id="8195" name="Picture 3" descr="C:\Users\user\Desktop\Prezentace 2013\Trafostanice_11.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060848"/>
            <a:ext cx="4640064" cy="3480048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Duben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26</a:t>
            </a:fld>
            <a:endParaRPr lang="cs-CZ"/>
          </a:p>
        </p:txBody>
      </p:sp>
      <p:pic>
        <p:nvPicPr>
          <p:cNvPr id="40962" name="Picture 2" descr="C:\Users\user\Desktop\Prezentace 2013\Kanál_15.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060848"/>
            <a:ext cx="4208016" cy="3156012"/>
          </a:xfrm>
          <a:prstGeom prst="roundRect">
            <a:avLst/>
          </a:prstGeom>
          <a:noFill/>
        </p:spPr>
      </p:pic>
      <p:pic>
        <p:nvPicPr>
          <p:cNvPr id="40963" name="Picture 3" descr="C:\Users\user\Desktop\Prezentace 2013\Kanál_15.4 (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628800"/>
            <a:ext cx="3114346" cy="4152461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Duben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27</a:t>
            </a:fld>
            <a:endParaRPr lang="cs-CZ"/>
          </a:p>
        </p:txBody>
      </p:sp>
      <p:pic>
        <p:nvPicPr>
          <p:cNvPr id="73731" name="Picture 3" descr="C:\Documents and Settings\obeslo\Plocha\Prezentace 2013\oharepckurzyduben2013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332656"/>
            <a:ext cx="3936437" cy="2952328"/>
          </a:xfrm>
          <a:prstGeom prst="roundRect">
            <a:avLst/>
          </a:prstGeom>
          <a:noFill/>
        </p:spPr>
      </p:pic>
      <p:pic>
        <p:nvPicPr>
          <p:cNvPr id="73732" name="Picture 4" descr="C:\Documents and Settings\obeslo\Plocha\Prezentace 2013\oharepckurzyduben2013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573016"/>
            <a:ext cx="3960440" cy="2970330"/>
          </a:xfrm>
          <a:prstGeom prst="roundRect">
            <a:avLst/>
          </a:prstGeom>
          <a:noFill/>
        </p:spPr>
      </p:pic>
      <p:pic>
        <p:nvPicPr>
          <p:cNvPr id="73733" name="Picture 5" descr="C:\Documents and Settings\obeslo\Plocha\Prezentace 2013\oharepckurzyduben2013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556792"/>
            <a:ext cx="3204102" cy="4272136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Duben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28</a:t>
            </a:fld>
            <a:endParaRPr lang="cs-CZ"/>
          </a:p>
        </p:txBody>
      </p:sp>
      <p:pic>
        <p:nvPicPr>
          <p:cNvPr id="53251" name="Picture 3" descr="C:\Documents and Settings\obeslo\Plocha\Prezentace 2013\Čarodějnice_2013 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0020" y="404664"/>
            <a:ext cx="4032448" cy="3024336"/>
          </a:xfrm>
          <a:prstGeom prst="roundRect">
            <a:avLst/>
          </a:prstGeom>
          <a:noFill/>
        </p:spPr>
      </p:pic>
      <p:pic>
        <p:nvPicPr>
          <p:cNvPr id="53252" name="Picture 4" descr="C:\Documents and Settings\obeslo\Plocha\Prezentace 2013\img9758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12776"/>
            <a:ext cx="4128459" cy="3096344"/>
          </a:xfrm>
          <a:prstGeom prst="roundRect">
            <a:avLst/>
          </a:prstGeom>
          <a:noFill/>
        </p:spPr>
      </p:pic>
      <p:pic>
        <p:nvPicPr>
          <p:cNvPr id="53250" name="Picture 2" descr="C:\Documents and Settings\obeslo\Plocha\Prezentace 2013\Čarodějnice_2013 0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3573016"/>
            <a:ext cx="4104456" cy="3078342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Duben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29</a:t>
            </a:fld>
            <a:endParaRPr lang="cs-CZ"/>
          </a:p>
        </p:txBody>
      </p:sp>
      <p:pic>
        <p:nvPicPr>
          <p:cNvPr id="2050" name="Picture 2" descr="C:\Users\user\Desktop\Kanalizace\Kanalizace_2013_04_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60"/>
            <a:ext cx="3816424" cy="2862318"/>
          </a:xfrm>
          <a:prstGeom prst="roundRect">
            <a:avLst/>
          </a:prstGeom>
          <a:noFill/>
        </p:spPr>
      </p:pic>
      <p:pic>
        <p:nvPicPr>
          <p:cNvPr id="2051" name="Picture 3" descr="C:\Users\user\Desktop\Kanalizace\Kanalizace_2013_04_24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556792"/>
            <a:ext cx="3240360" cy="4320480"/>
          </a:xfrm>
          <a:prstGeom prst="roundRect">
            <a:avLst/>
          </a:prstGeom>
          <a:noFill/>
        </p:spPr>
      </p:pic>
      <p:pic>
        <p:nvPicPr>
          <p:cNvPr id="2052" name="Picture 4" descr="C:\Users\user\Desktop\Kanalizace\Kanalizace_2013_04_15 (5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3717032"/>
            <a:ext cx="3847976" cy="2885982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Leden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3000" y="1219200"/>
            <a:ext cx="7461448" cy="4724400"/>
          </a:xfrm>
        </p:spPr>
        <p:txBody>
          <a:bodyPr/>
          <a:lstStyle/>
          <a:p>
            <a:pPr>
              <a:buNone/>
            </a:pPr>
            <a:r>
              <a:rPr lang="cs-CZ" sz="2000" dirty="0" smtClean="0"/>
              <a:t>6. 1.	Rybova mše vánoční, chrámový sbor z Nového Bydžova, 	farnost Ohaře</a:t>
            </a:r>
          </a:p>
          <a:p>
            <a:pPr>
              <a:buNone/>
            </a:pPr>
            <a:r>
              <a:rPr lang="cs-CZ" sz="2000" dirty="0" smtClean="0"/>
              <a:t>7. 1.	Příprava plánu společných zařízení, Komplexní pozemková 	úprava, Kolín</a:t>
            </a:r>
          </a:p>
          <a:p>
            <a:pPr>
              <a:buNone/>
            </a:pPr>
            <a:r>
              <a:rPr lang="cs-CZ" sz="2000" dirty="0" smtClean="0"/>
              <a:t>9. 1.	Vydání územních souhlasů ke stavbám domovních přípojek</a:t>
            </a:r>
          </a:p>
          <a:p>
            <a:pPr>
              <a:buNone/>
            </a:pPr>
            <a:r>
              <a:rPr lang="cs-CZ" sz="2000" dirty="0" smtClean="0"/>
              <a:t>10. 1.	Práce na nové trafostanici pod </a:t>
            </a:r>
            <a:r>
              <a:rPr lang="cs-CZ" sz="2000" dirty="0" err="1" smtClean="0"/>
              <a:t>č.p</a:t>
            </a:r>
            <a:r>
              <a:rPr lang="cs-CZ" sz="2000" dirty="0" smtClean="0"/>
              <a:t>. 103</a:t>
            </a:r>
          </a:p>
          <a:p>
            <a:pPr>
              <a:buNone/>
            </a:pPr>
            <a:r>
              <a:rPr lang="cs-CZ" sz="2000" dirty="0" smtClean="0"/>
              <a:t>11. 1. – 12. 1.	Volba prezidenta ČR, 1. kolo</a:t>
            </a:r>
          </a:p>
          <a:p>
            <a:pPr>
              <a:buNone/>
            </a:pPr>
            <a:r>
              <a:rPr lang="cs-CZ" sz="2000" dirty="0" smtClean="0"/>
              <a:t>16. 1.	Založení účtu u ČNB, seminář k základním registrům, Praha</a:t>
            </a:r>
          </a:p>
          <a:p>
            <a:pPr>
              <a:buNone/>
            </a:pPr>
            <a:r>
              <a:rPr lang="cs-CZ" sz="2000" dirty="0" smtClean="0"/>
              <a:t>17. 1.	Setkání s K. </a:t>
            </a:r>
            <a:r>
              <a:rPr lang="cs-CZ" sz="2000" dirty="0" err="1" smtClean="0"/>
              <a:t>Schwarzenbergem</a:t>
            </a:r>
            <a:r>
              <a:rPr lang="cs-CZ" sz="2000" dirty="0" smtClean="0"/>
              <a:t>, kandidátem na prezidenta ČR, 	Praha</a:t>
            </a:r>
          </a:p>
          <a:p>
            <a:pPr>
              <a:buNone/>
            </a:pPr>
            <a:r>
              <a:rPr lang="cs-CZ" sz="2000" dirty="0" smtClean="0"/>
              <a:t>18. 1.	Podání prvního přiznání k dani z přidané hodnoty</a:t>
            </a:r>
          </a:p>
          <a:p>
            <a:pPr>
              <a:buNone/>
            </a:pPr>
            <a:r>
              <a:rPr lang="cs-CZ" sz="2000" dirty="0" smtClean="0"/>
              <a:t>21. 1.	Zahájení pokračování prací na stavbě kanalizace</a:t>
            </a:r>
          </a:p>
          <a:p>
            <a:pPr>
              <a:spcBef>
                <a:spcPts val="0"/>
              </a:spcBef>
              <a:buNone/>
            </a:pPr>
            <a:r>
              <a:rPr lang="cs-CZ" dirty="0" smtClean="0"/>
              <a:t>	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3</a:t>
            </a:fld>
            <a:endParaRPr lang="cs-CZ"/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Květen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3000" y="1219200"/>
            <a:ext cx="7173416" cy="4724400"/>
          </a:xfrm>
        </p:spPr>
        <p:txBody>
          <a:bodyPr/>
          <a:lstStyle/>
          <a:p>
            <a:pPr>
              <a:buNone/>
            </a:pPr>
            <a:r>
              <a:rPr lang="cs-CZ" sz="2000" dirty="0" smtClean="0"/>
              <a:t>10. 5.	Návštěva dětí MŠ v obecní knihovně</a:t>
            </a:r>
          </a:p>
          <a:p>
            <a:pPr>
              <a:buNone/>
            </a:pPr>
            <a:r>
              <a:rPr lang="cs-CZ" sz="2000" dirty="0" smtClean="0"/>
              <a:t>12. 5.	Oprava studny na hřbitově, SDH Ohaře</a:t>
            </a:r>
          </a:p>
          <a:p>
            <a:pPr>
              <a:buNone/>
            </a:pPr>
            <a:r>
              <a:rPr lang="cs-CZ" sz="2000" dirty="0" smtClean="0"/>
              <a:t>12. 5.	Koncert ke Dni matek, pěvecký sbor Resonance z Prahy</a:t>
            </a:r>
          </a:p>
          <a:p>
            <a:pPr>
              <a:buNone/>
            </a:pPr>
            <a:r>
              <a:rPr lang="cs-CZ" sz="2000" dirty="0" smtClean="0"/>
              <a:t>17. 5.	</a:t>
            </a:r>
            <a:r>
              <a:rPr lang="cs-CZ" sz="2000" dirty="0" err="1" smtClean="0"/>
              <a:t>Tlučhořová</a:t>
            </a:r>
            <a:r>
              <a:rPr lang="cs-CZ" sz="2000" dirty="0" smtClean="0"/>
              <a:t> Helena, </a:t>
            </a:r>
            <a:r>
              <a:rPr lang="cs-CZ" sz="2000" dirty="0" err="1" smtClean="0"/>
              <a:t>č.p</a:t>
            </a:r>
            <a:r>
              <a:rPr lang="cs-CZ" sz="2000" dirty="0" smtClean="0"/>
              <a:t>. 37 – 70 let</a:t>
            </a:r>
          </a:p>
          <a:p>
            <a:pPr>
              <a:buNone/>
            </a:pPr>
            <a:r>
              <a:rPr lang="cs-CZ" sz="2000" dirty="0" smtClean="0"/>
              <a:t>19. 5.	Koncert ke Dni matek, Chrámový sbor z Nového 	Bydžova, farnost Ohaře</a:t>
            </a:r>
          </a:p>
          <a:p>
            <a:pPr>
              <a:buNone/>
            </a:pPr>
            <a:r>
              <a:rPr lang="cs-CZ" sz="2000" dirty="0" smtClean="0"/>
              <a:t>20. 5.	Jednání s Českou poštou, nabídka alternativního řešení, 	nesouhlas obce</a:t>
            </a:r>
          </a:p>
          <a:p>
            <a:pPr>
              <a:buNone/>
            </a:pPr>
            <a:r>
              <a:rPr lang="cs-CZ" sz="2000" dirty="0" smtClean="0"/>
              <a:t>24. 5.	Májové setkání, zahradní párty v MŠ</a:t>
            </a:r>
          </a:p>
          <a:p>
            <a:pPr>
              <a:buNone/>
            </a:pPr>
            <a:r>
              <a:rPr lang="cs-CZ" sz="2000" dirty="0" smtClean="0"/>
              <a:t>24. 5.	Zájezd na muzikál </a:t>
            </a:r>
            <a:r>
              <a:rPr lang="cs-CZ" sz="2000" dirty="0" err="1" smtClean="0"/>
              <a:t>Drácula</a:t>
            </a:r>
            <a:r>
              <a:rPr lang="cs-CZ" sz="2000" dirty="0" smtClean="0"/>
              <a:t> do Poděbrad v podání Ďáblových 	drobečků, KOŽ</a:t>
            </a:r>
          </a:p>
          <a:p>
            <a:pPr>
              <a:buNone/>
            </a:pPr>
            <a:r>
              <a:rPr lang="cs-CZ" sz="2000" dirty="0" smtClean="0"/>
              <a:t>27. 5.	Vydání Změny č. 1 Územního plánu Ohaře</a:t>
            </a:r>
          </a:p>
          <a:p>
            <a:pPr>
              <a:buNone/>
            </a:pPr>
            <a:r>
              <a:rPr lang="cs-CZ" sz="2000" dirty="0" smtClean="0"/>
              <a:t>28. 5.	Kontrola hospodaření obce za rok 2012, KÚSK</a:t>
            </a:r>
          </a:p>
          <a:p>
            <a:pPr>
              <a:buNone/>
            </a:pPr>
            <a:r>
              <a:rPr lang="cs-CZ" sz="2000" dirty="0" smtClean="0"/>
              <a:t>Entomologický výzkum hmyzu na památných stromech na hřbitově		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30</a:t>
            </a:fld>
            <a:endParaRPr lang="cs-CZ" dirty="0"/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Květen – jaro v obci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31</a:t>
            </a:fld>
            <a:endParaRPr lang="cs-CZ"/>
          </a:p>
        </p:txBody>
      </p:sp>
      <p:pic>
        <p:nvPicPr>
          <p:cNvPr id="10242" name="Picture 2" descr="C:\Users\user\Desktop\Prezentace 2013\26.4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1484784"/>
            <a:ext cx="2808312" cy="3744416"/>
          </a:xfrm>
          <a:prstGeom prst="roundRect">
            <a:avLst/>
          </a:prstGeom>
          <a:noFill/>
        </p:spPr>
      </p:pic>
      <p:pic>
        <p:nvPicPr>
          <p:cNvPr id="10243" name="Picture 3" descr="C:\Users\user\Desktop\Prezentace 2013\26.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44824"/>
            <a:ext cx="2816442" cy="3755256"/>
          </a:xfrm>
          <a:prstGeom prst="roundRect">
            <a:avLst/>
          </a:prstGeom>
          <a:noFill/>
        </p:spPr>
      </p:pic>
      <p:pic>
        <p:nvPicPr>
          <p:cNvPr id="10244" name="Picture 4" descr="C:\Users\user\Desktop\Prezentace 2013\16.4 (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772816"/>
            <a:ext cx="2808312" cy="3744416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Květen – jaro v obci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32</a:t>
            </a:fld>
            <a:endParaRPr lang="cs-CZ"/>
          </a:p>
        </p:txBody>
      </p:sp>
      <p:pic>
        <p:nvPicPr>
          <p:cNvPr id="35842" name="Picture 2" descr="C:\Users\user\Desktop\Prezentace 2013\Pergola_13.5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476672"/>
            <a:ext cx="2754306" cy="3672408"/>
          </a:xfrm>
          <a:prstGeom prst="roundRect">
            <a:avLst/>
          </a:prstGeom>
          <a:noFill/>
        </p:spPr>
      </p:pic>
      <p:pic>
        <p:nvPicPr>
          <p:cNvPr id="35844" name="Picture 4" descr="C:\Users\user\Desktop\Prezentace 2013\Pergola_13.5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40768"/>
            <a:ext cx="4256021" cy="3192016"/>
          </a:xfrm>
          <a:prstGeom prst="roundRect">
            <a:avLst/>
          </a:prstGeom>
          <a:noFill/>
        </p:spPr>
      </p:pic>
      <p:pic>
        <p:nvPicPr>
          <p:cNvPr id="35843" name="Picture 3" descr="C:\Users\user\Desktop\Prezentace 2013\Pergola_13.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3068960"/>
            <a:ext cx="2736304" cy="3648405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Květen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33</a:t>
            </a:fld>
            <a:endParaRPr lang="cs-CZ"/>
          </a:p>
        </p:txBody>
      </p:sp>
      <p:pic>
        <p:nvPicPr>
          <p:cNvPr id="68610" name="Picture 2" descr="C:\Documents and Settings\obeslo\Plocha\Prezentace 2013\DSC_69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60"/>
            <a:ext cx="4091139" cy="2736304"/>
          </a:xfrm>
          <a:prstGeom prst="roundRect">
            <a:avLst/>
          </a:prstGeom>
          <a:noFill/>
        </p:spPr>
      </p:pic>
      <p:pic>
        <p:nvPicPr>
          <p:cNvPr id="68611" name="Picture 3" descr="C:\Documents and Settings\obeslo\Plocha\Prezentace 2013\DSC_69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764704"/>
            <a:ext cx="4104456" cy="2745210"/>
          </a:xfrm>
          <a:prstGeom prst="roundRect">
            <a:avLst/>
          </a:prstGeom>
          <a:noFill/>
        </p:spPr>
      </p:pic>
      <p:pic>
        <p:nvPicPr>
          <p:cNvPr id="68612" name="Picture 4" descr="C:\Documents and Settings\obeslo\Plocha\Prezentace 2013\2013-05-10_160722.jpg"/>
          <p:cNvPicPr>
            <a:picLocks noChangeAspect="1" noChangeArrowheads="1"/>
          </p:cNvPicPr>
          <p:nvPr/>
        </p:nvPicPr>
        <p:blipFill>
          <a:blip r:embed="rId4" cstate="print"/>
          <a:srcRect l="6624" r="3525"/>
          <a:stretch>
            <a:fillRect/>
          </a:stretch>
        </p:blipFill>
        <p:spPr bwMode="auto">
          <a:xfrm>
            <a:off x="3203848" y="4077072"/>
            <a:ext cx="4176464" cy="2578100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Květen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34</a:t>
            </a:fld>
            <a:endParaRPr lang="cs-CZ"/>
          </a:p>
        </p:txBody>
      </p:sp>
      <p:pic>
        <p:nvPicPr>
          <p:cNvPr id="76802" name="Picture 2" descr="C:\Documents and Settings\obeslo\Plocha\Prezentace 2013\studnahrbitov1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4280024" cy="3210018"/>
          </a:xfrm>
          <a:prstGeom prst="roundRect">
            <a:avLst/>
          </a:prstGeom>
          <a:noFill/>
        </p:spPr>
      </p:pic>
      <p:pic>
        <p:nvPicPr>
          <p:cNvPr id="76803" name="Picture 3" descr="C:\Documents and Settings\obeslo\Plocha\Prezentace 2013\studnahrbitov1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708920"/>
            <a:ext cx="4248472" cy="3186354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Květen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35</a:t>
            </a:fld>
            <a:endParaRPr lang="cs-CZ"/>
          </a:p>
        </p:txBody>
      </p:sp>
      <p:pic>
        <p:nvPicPr>
          <p:cNvPr id="69634" name="Picture 2" descr="C:\Documents and Settings\obeslo\Plocha\Prezentace 2013\ohareohare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340768"/>
            <a:ext cx="3185716" cy="4774844"/>
          </a:xfrm>
          <a:prstGeom prst="roundRect">
            <a:avLst/>
          </a:prstGeom>
          <a:noFill/>
        </p:spPr>
      </p:pic>
      <p:pic>
        <p:nvPicPr>
          <p:cNvPr id="69636" name="Picture 4" descr="C:\Documents and Settings\obeslo\Plocha\Prezentace 2013\ohareohare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228942"/>
            <a:ext cx="5184576" cy="3459084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Květen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36</a:t>
            </a:fld>
            <a:endParaRPr lang="cs-CZ"/>
          </a:p>
        </p:txBody>
      </p:sp>
      <p:pic>
        <p:nvPicPr>
          <p:cNvPr id="38914" name="Picture 2" descr="C:\Users\user\Desktop\Prezentace 2013\Výzkum_21.5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12775"/>
            <a:ext cx="3528392" cy="4704523"/>
          </a:xfrm>
          <a:prstGeom prst="roundRect">
            <a:avLst/>
          </a:prstGeom>
          <a:noFill/>
        </p:spPr>
      </p:pic>
      <p:pic>
        <p:nvPicPr>
          <p:cNvPr id="38915" name="Picture 3" descr="C:\Users\user\Desktop\Prezentace 2013\Výzkum_21.5 (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628800"/>
            <a:ext cx="3510390" cy="4680520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Květen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37</a:t>
            </a:fld>
            <a:endParaRPr lang="cs-CZ"/>
          </a:p>
        </p:txBody>
      </p:sp>
      <p:pic>
        <p:nvPicPr>
          <p:cNvPr id="3074" name="Picture 2" descr="C:\Users\user\Desktop\Kanalizace\Kanalizace_2013_05_23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404664"/>
            <a:ext cx="2808312" cy="3744416"/>
          </a:xfrm>
          <a:prstGeom prst="roundRect">
            <a:avLst/>
          </a:prstGeom>
          <a:noFill/>
        </p:spPr>
      </p:pic>
      <p:pic>
        <p:nvPicPr>
          <p:cNvPr id="3075" name="Picture 3" descr="C:\Users\user\Desktop\Kanalizace\Kanalizace_2013_05_23 (5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2924944"/>
            <a:ext cx="2808312" cy="3744416"/>
          </a:xfrm>
          <a:prstGeom prst="roundRect">
            <a:avLst/>
          </a:prstGeom>
          <a:noFill/>
        </p:spPr>
      </p:pic>
      <p:pic>
        <p:nvPicPr>
          <p:cNvPr id="3076" name="Picture 4" descr="C:\Users\user\Desktop\Kanalizace\Kanalizace_2013_05_30 (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556792"/>
            <a:ext cx="3132348" cy="4176464"/>
          </a:xfrm>
          <a:prstGeom prst="roundRect">
            <a:avLst/>
          </a:prstGeom>
          <a:noFill/>
        </p:spPr>
      </p:pic>
      <p:pic>
        <p:nvPicPr>
          <p:cNvPr id="7" name="01 Lasko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716016" y="33265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3000" y="1219200"/>
            <a:ext cx="7821488" cy="5306144"/>
          </a:xfr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None/>
            </a:pPr>
            <a:r>
              <a:rPr lang="cs-CZ" sz="2000" dirty="0" smtClean="0"/>
              <a:t>3. 6.	Nástup M. </a:t>
            </a:r>
            <a:r>
              <a:rPr lang="cs-CZ" sz="2000" dirty="0" err="1" smtClean="0"/>
              <a:t>Pižlové</a:t>
            </a:r>
            <a:r>
              <a:rPr lang="cs-CZ" sz="2000" dirty="0" smtClean="0"/>
              <a:t> na úklid obce, č.p. 150, VPP</a:t>
            </a:r>
          </a:p>
          <a:p>
            <a:pPr>
              <a:buNone/>
            </a:pPr>
            <a:r>
              <a:rPr lang="cs-CZ" sz="2000" dirty="0" smtClean="0"/>
              <a:t>4. 6.	První zasedání konkurzní komise, konkurz na ředitele MŠ Ohaře</a:t>
            </a:r>
          </a:p>
          <a:p>
            <a:pPr>
              <a:buNone/>
            </a:pPr>
            <a:r>
              <a:rPr lang="cs-CZ" sz="2000" dirty="0" smtClean="0"/>
              <a:t>4. 6.	Pomoc SDH při povodních v </a:t>
            </a:r>
            <a:r>
              <a:rPr lang="cs-CZ" sz="2000" dirty="0" err="1" smtClean="0"/>
              <a:t>Sendražicích</a:t>
            </a:r>
            <a:endParaRPr lang="cs-CZ" sz="2000" dirty="0" smtClean="0"/>
          </a:p>
          <a:p>
            <a:pPr>
              <a:buNone/>
            </a:pPr>
            <a:r>
              <a:rPr lang="cs-CZ" sz="2000" dirty="0" smtClean="0"/>
              <a:t>7. 6.	Ořez bříz u dětského hřiště, firma </a:t>
            </a:r>
            <a:r>
              <a:rPr lang="cs-CZ" sz="2000" dirty="0" err="1" smtClean="0"/>
              <a:t>Kotys</a:t>
            </a:r>
            <a:r>
              <a:rPr lang="cs-CZ" sz="2000" dirty="0" smtClean="0"/>
              <a:t> Kolín</a:t>
            </a:r>
          </a:p>
          <a:p>
            <a:pPr>
              <a:buNone/>
            </a:pPr>
            <a:r>
              <a:rPr lang="cs-CZ" sz="2000" dirty="0" smtClean="0"/>
              <a:t>8. 6.	Svoz nebezpečného a velkoobjemového odpadu, SOP Přelouč</a:t>
            </a:r>
          </a:p>
          <a:p>
            <a:pPr>
              <a:buNone/>
            </a:pPr>
            <a:r>
              <a:rPr lang="cs-CZ" sz="2000" dirty="0" smtClean="0"/>
              <a:t>8. 6.	Memoriál </a:t>
            </a:r>
            <a:r>
              <a:rPr lang="cs-CZ" sz="2000" dirty="0" err="1" smtClean="0"/>
              <a:t>Bohouše</a:t>
            </a:r>
            <a:r>
              <a:rPr lang="cs-CZ" sz="2000" dirty="0" smtClean="0"/>
              <a:t> Březiny a Dětský den, SDH a KOŽ</a:t>
            </a:r>
          </a:p>
          <a:p>
            <a:pPr>
              <a:buNone/>
            </a:pPr>
            <a:r>
              <a:rPr lang="cs-CZ" sz="2000" dirty="0" smtClean="0"/>
              <a:t>17. 6.	Poštovní služby a jejich význam, seminář SMS, Kněžice</a:t>
            </a:r>
          </a:p>
          <a:p>
            <a:pPr>
              <a:buNone/>
            </a:pPr>
            <a:r>
              <a:rPr lang="cs-CZ" sz="2000" dirty="0" smtClean="0"/>
              <a:t>20. 6.	Jednání obcí </a:t>
            </a:r>
            <a:r>
              <a:rPr lang="cs-CZ" sz="2000" dirty="0" err="1" smtClean="0"/>
              <a:t>Mikroregionu</a:t>
            </a:r>
            <a:r>
              <a:rPr lang="cs-CZ" sz="2000" dirty="0" smtClean="0"/>
              <a:t> o financování dopravní obslužnosti, 	OÚ Ohaře</a:t>
            </a:r>
          </a:p>
          <a:p>
            <a:pPr>
              <a:buNone/>
            </a:pPr>
            <a:r>
              <a:rPr lang="cs-CZ" sz="2000" dirty="0" smtClean="0"/>
              <a:t>24. 6.	Školení starostů k povodním, Kolín</a:t>
            </a:r>
          </a:p>
          <a:p>
            <a:pPr>
              <a:buNone/>
            </a:pPr>
            <a:r>
              <a:rPr lang="cs-CZ" sz="2000" dirty="0" smtClean="0"/>
              <a:t>27. 6.	Konkurz na ředitele MŠ Ohaře</a:t>
            </a:r>
          </a:p>
          <a:p>
            <a:pPr>
              <a:buNone/>
            </a:pPr>
            <a:r>
              <a:rPr lang="cs-CZ" sz="2000" dirty="0" smtClean="0"/>
              <a:t>29. 6.	Zájezd na zámek Staré Hrady u Jičína + Jičín, město pohádek</a:t>
            </a:r>
          </a:p>
          <a:p>
            <a:pPr>
              <a:buNone/>
            </a:pPr>
            <a:r>
              <a:rPr lang="cs-CZ" sz="2000" dirty="0" smtClean="0"/>
              <a:t>29. 6.	Zahájení bourání staré hřbitovní zdi, SDH Ohaře</a:t>
            </a:r>
          </a:p>
          <a:p>
            <a:pPr>
              <a:buNone/>
            </a:pPr>
            <a:r>
              <a:rPr lang="cs-CZ" sz="2000" dirty="0" smtClean="0"/>
              <a:t>Začátek měsíce – povodně</a:t>
            </a:r>
          </a:p>
          <a:p>
            <a:pPr>
              <a:buNone/>
            </a:pPr>
            <a:endParaRPr lang="cs-CZ" sz="2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38</a:t>
            </a:fld>
            <a:endParaRPr lang="cs-CZ"/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39</a:t>
            </a:fld>
            <a:endParaRPr lang="cs-CZ"/>
          </a:p>
        </p:txBody>
      </p:sp>
      <p:pic>
        <p:nvPicPr>
          <p:cNvPr id="11266" name="Picture 2" descr="C:\Users\user\Desktop\Prezentace 2013\18.6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88840"/>
            <a:ext cx="4496048" cy="3372036"/>
          </a:xfrm>
          <a:prstGeom prst="roundRect">
            <a:avLst/>
          </a:prstGeom>
          <a:noFill/>
        </p:spPr>
      </p:pic>
      <p:pic>
        <p:nvPicPr>
          <p:cNvPr id="11267" name="Picture 3" descr="C:\Users\user\Desktop\Prezentace 2013\30.7 (8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508786"/>
            <a:ext cx="3438382" cy="4584509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Leden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sz="2000" dirty="0" smtClean="0"/>
              <a:t>22. 1.	Podání hlášení o odpadech v systému ISPOP</a:t>
            </a:r>
          </a:p>
          <a:p>
            <a:pPr>
              <a:buNone/>
            </a:pPr>
            <a:r>
              <a:rPr lang="cs-CZ" sz="2000" dirty="0" smtClean="0"/>
              <a:t>25. 1. – 26. 1.	Volba prezidenta ČR, 2. kolo</a:t>
            </a:r>
          </a:p>
          <a:p>
            <a:pPr>
              <a:buNone/>
            </a:pPr>
            <a:r>
              <a:rPr lang="cs-CZ" sz="2000" dirty="0" smtClean="0"/>
              <a:t>28. 1.	Podání žádosti o dotaci na pracovníka VPP</a:t>
            </a:r>
          </a:p>
          <a:p>
            <a:pPr>
              <a:buNone/>
            </a:pPr>
            <a:r>
              <a:rPr lang="cs-CZ" sz="2000" dirty="0" smtClean="0"/>
              <a:t>29. 1.	Otevřený dopis rodičů a veřejnosti na podporu ředitelky 	MŠ I. Dudkové, předání na zastupitelstvu</a:t>
            </a:r>
          </a:p>
          <a:p>
            <a:pPr>
              <a:buNone/>
            </a:pPr>
            <a:r>
              <a:rPr lang="cs-CZ" sz="2000" dirty="0" smtClean="0"/>
              <a:t>31. 1.	Schůzka </a:t>
            </a:r>
            <a:r>
              <a:rPr lang="cs-CZ" sz="2000" dirty="0" err="1" smtClean="0"/>
              <a:t>Mikroregionu</a:t>
            </a:r>
            <a:r>
              <a:rPr lang="cs-CZ" sz="2000" dirty="0" smtClean="0"/>
              <a:t> Kolínské Zálabí, podněty k valné 	hromadě MAS Zálabí</a:t>
            </a:r>
          </a:p>
          <a:p>
            <a:pPr>
              <a:buNone/>
            </a:pPr>
            <a:r>
              <a:rPr lang="cs-CZ" sz="2000" dirty="0" smtClean="0"/>
              <a:t>Začátek ledna – oteplení, sníh roztál</a:t>
            </a:r>
          </a:p>
          <a:p>
            <a:pPr>
              <a:buNone/>
            </a:pPr>
            <a:r>
              <a:rPr lang="cs-CZ" sz="2000" dirty="0" smtClean="0"/>
              <a:t>Hasiči na horách, </a:t>
            </a:r>
            <a:r>
              <a:rPr lang="cs-CZ" sz="2000" dirty="0" err="1" smtClean="0"/>
              <a:t>Albeřice</a:t>
            </a:r>
            <a:endParaRPr lang="cs-CZ" sz="2000" dirty="0" smtClean="0"/>
          </a:p>
          <a:p>
            <a:pPr>
              <a:buNone/>
            </a:pPr>
            <a:r>
              <a:rPr lang="cs-CZ" sz="2000" dirty="0" smtClean="0"/>
              <a:t>Práce na nových webových stránkách obce</a:t>
            </a:r>
          </a:p>
          <a:p>
            <a:pPr>
              <a:buNone/>
            </a:pPr>
            <a:r>
              <a:rPr lang="cs-CZ" sz="2000" dirty="0" smtClean="0"/>
              <a:t>Výběr příspěvků na stavbu kanalizace</a:t>
            </a:r>
          </a:p>
          <a:p>
            <a:pPr>
              <a:buNone/>
            </a:pPr>
            <a:r>
              <a:rPr lang="cs-CZ" sz="2000" dirty="0" smtClean="0"/>
              <a:t>Stavba kanalizace a ČOV probíhala do konce října 2013</a:t>
            </a:r>
          </a:p>
          <a:p>
            <a:pPr>
              <a:buNone/>
            </a:pPr>
            <a:endParaRPr lang="cs-CZ" sz="2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4</a:t>
            </a:fld>
            <a:endParaRPr lang="cs-CZ"/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40</a:t>
            </a:fld>
            <a:endParaRPr lang="cs-CZ"/>
          </a:p>
        </p:txBody>
      </p:sp>
      <p:pic>
        <p:nvPicPr>
          <p:cNvPr id="13314" name="Picture 2" descr="C:\Users\user\Desktop\Prezentace 2013\Sendražice_4.6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32656"/>
            <a:ext cx="4032448" cy="3024336"/>
          </a:xfrm>
          <a:prstGeom prst="roundRect">
            <a:avLst/>
          </a:prstGeom>
          <a:noFill/>
        </p:spPr>
      </p:pic>
      <p:pic>
        <p:nvPicPr>
          <p:cNvPr id="13315" name="Picture 3" descr="C:\Users\user\Desktop\Prezentace 2013\Sendražice_4.6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268760"/>
            <a:ext cx="4032448" cy="3024336"/>
          </a:xfrm>
          <a:prstGeom prst="roundRect">
            <a:avLst/>
          </a:prstGeom>
          <a:noFill/>
        </p:spPr>
      </p:pic>
      <p:pic>
        <p:nvPicPr>
          <p:cNvPr id="13316" name="Picture 4" descr="C:\Users\user\Desktop\Prezentace 2013\Sendražice_4.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573016"/>
            <a:ext cx="4064000" cy="3048000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41</a:t>
            </a:fld>
            <a:endParaRPr lang="cs-CZ"/>
          </a:p>
        </p:txBody>
      </p:sp>
      <p:pic>
        <p:nvPicPr>
          <p:cNvPr id="36866" name="Picture 2" descr="C:\Users\user\Desktop\Prezentace 2013\Ořez_7.6 (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628800"/>
            <a:ext cx="3348372" cy="4464496"/>
          </a:xfrm>
          <a:prstGeom prst="roundRect">
            <a:avLst/>
          </a:prstGeom>
          <a:noFill/>
        </p:spPr>
      </p:pic>
      <p:pic>
        <p:nvPicPr>
          <p:cNvPr id="36867" name="Picture 3" descr="C:\Users\user\Desktop\Prezentace 2013\Ořez_7.6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628800"/>
            <a:ext cx="3384376" cy="4512501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42</a:t>
            </a:fld>
            <a:endParaRPr lang="cs-CZ"/>
          </a:p>
        </p:txBody>
      </p:sp>
      <p:pic>
        <p:nvPicPr>
          <p:cNvPr id="12290" name="Picture 2" descr="C:\Users\user\Desktop\Prezentace 2013\Nebezpečný odpad_8.6 (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16832"/>
            <a:ext cx="2862318" cy="3816424"/>
          </a:xfrm>
          <a:prstGeom prst="roundRect">
            <a:avLst/>
          </a:prstGeom>
          <a:noFill/>
        </p:spPr>
      </p:pic>
      <p:pic>
        <p:nvPicPr>
          <p:cNvPr id="12291" name="Picture 3" descr="C:\Users\user\Desktop\Prezentace 2013\Nebezpečný odpad_8.6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916832"/>
            <a:ext cx="2880320" cy="3840427"/>
          </a:xfrm>
          <a:prstGeom prst="roundRect">
            <a:avLst/>
          </a:prstGeom>
          <a:noFill/>
        </p:spPr>
      </p:pic>
      <p:pic>
        <p:nvPicPr>
          <p:cNvPr id="12292" name="Picture 4" descr="C:\Users\user\Desktop\Prezentace 2013\Nebezpečný odpad_8.6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268760"/>
            <a:ext cx="2880320" cy="3840427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43</a:t>
            </a:fld>
            <a:endParaRPr lang="cs-CZ"/>
          </a:p>
        </p:txBody>
      </p:sp>
      <p:pic>
        <p:nvPicPr>
          <p:cNvPr id="45059" name="Picture 3" descr="C:\Users\user\Desktop\Prezentace 2013\oharememorial862013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3744416" cy="2808312"/>
          </a:xfrm>
          <a:prstGeom prst="roundRect">
            <a:avLst/>
          </a:prstGeom>
          <a:noFill/>
        </p:spPr>
      </p:pic>
      <p:pic>
        <p:nvPicPr>
          <p:cNvPr id="45060" name="Picture 4" descr="C:\Users\user\Desktop\Prezentace 2013\oharedscf14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76672"/>
            <a:ext cx="3744416" cy="2808312"/>
          </a:xfrm>
          <a:prstGeom prst="roundRect">
            <a:avLst/>
          </a:prstGeom>
          <a:noFill/>
        </p:spPr>
      </p:pic>
      <p:pic>
        <p:nvPicPr>
          <p:cNvPr id="45061" name="Picture 5" descr="C:\Users\user\Desktop\Prezentace 2013\oharememorial8620132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140968"/>
            <a:ext cx="3744416" cy="2808312"/>
          </a:xfrm>
          <a:prstGeom prst="roundRect">
            <a:avLst/>
          </a:prstGeom>
          <a:noFill/>
        </p:spPr>
      </p:pic>
      <p:pic>
        <p:nvPicPr>
          <p:cNvPr id="45062" name="Picture 6" descr="C:\Users\user\Desktop\Prezentace 2013\oharememorial8620132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3861048"/>
            <a:ext cx="3768080" cy="2826060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44</a:t>
            </a:fld>
            <a:endParaRPr lang="cs-CZ"/>
          </a:p>
        </p:txBody>
      </p:sp>
      <p:pic>
        <p:nvPicPr>
          <p:cNvPr id="46082" name="Picture 2" descr="C:\Users\user\Desktop\Prezentace 2013\oharememorial8620133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412776"/>
            <a:ext cx="6096000" cy="4572000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45</a:t>
            </a:fld>
            <a:endParaRPr lang="cs-CZ"/>
          </a:p>
        </p:txBody>
      </p:sp>
      <p:pic>
        <p:nvPicPr>
          <p:cNvPr id="47106" name="Picture 2" descr="C:\Users\user\Desktop\Prezentace 2013\oharememorial8620132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476672"/>
            <a:ext cx="4176464" cy="3132348"/>
          </a:xfrm>
          <a:prstGeom prst="roundRect">
            <a:avLst/>
          </a:prstGeom>
          <a:noFill/>
        </p:spPr>
      </p:pic>
      <p:pic>
        <p:nvPicPr>
          <p:cNvPr id="47107" name="Picture 3" descr="C:\Users\user\Desktop\Prezentace 2013\oharememorial8620132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340768"/>
            <a:ext cx="4176464" cy="3132348"/>
          </a:xfrm>
          <a:prstGeom prst="roundRect">
            <a:avLst/>
          </a:prstGeom>
          <a:noFill/>
        </p:spPr>
      </p:pic>
      <p:pic>
        <p:nvPicPr>
          <p:cNvPr id="47108" name="Picture 4" descr="C:\Users\user\Desktop\Prezentace 2013\oharememorial8620132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2924944"/>
            <a:ext cx="2808312" cy="3744416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46</a:t>
            </a:fld>
            <a:endParaRPr lang="cs-CZ"/>
          </a:p>
        </p:txBody>
      </p:sp>
      <p:pic>
        <p:nvPicPr>
          <p:cNvPr id="48131" name="Picture 3" descr="C:\Users\user\Desktop\Prezentace 2013\oharememorial862013337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211960" y="260648"/>
            <a:ext cx="4296139" cy="3222104"/>
          </a:xfrm>
          <a:prstGeom prst="roundRect">
            <a:avLst/>
          </a:prstGeom>
          <a:noFill/>
        </p:spPr>
      </p:pic>
      <p:pic>
        <p:nvPicPr>
          <p:cNvPr id="48132" name="Picture 4" descr="C:\Users\user\Desktop\Prezentace 2013\oharememorial862013339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5220072" y="3068960"/>
            <a:ext cx="2718048" cy="3624064"/>
          </a:xfrm>
          <a:prstGeom prst="roundRect">
            <a:avLst/>
          </a:prstGeom>
          <a:noFill/>
        </p:spPr>
      </p:pic>
      <p:pic>
        <p:nvPicPr>
          <p:cNvPr id="48130" name="Picture 2" descr="C:\Users\user\Desktop\Prezentace 2013\oharememorial862013332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251520" y="2636912"/>
            <a:ext cx="4560168" cy="3420126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47</a:t>
            </a:fld>
            <a:endParaRPr lang="cs-CZ"/>
          </a:p>
        </p:txBody>
      </p:sp>
      <p:pic>
        <p:nvPicPr>
          <p:cNvPr id="14338" name="Picture 2" descr="C:\Users\user\Desktop\Prezentace 2013\Kněžice_17.6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4317107" cy="2880320"/>
          </a:xfrm>
          <a:prstGeom prst="roundRect">
            <a:avLst/>
          </a:prstGeom>
          <a:noFill/>
        </p:spPr>
      </p:pic>
      <p:pic>
        <p:nvPicPr>
          <p:cNvPr id="14339" name="Picture 3" descr="C:\Users\user\Desktop\Prezentace 2013\Kněžice_17.6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996952"/>
            <a:ext cx="4351863" cy="2903509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48</a:t>
            </a:fld>
            <a:endParaRPr lang="cs-CZ"/>
          </a:p>
        </p:txBody>
      </p:sp>
      <p:pic>
        <p:nvPicPr>
          <p:cNvPr id="78850" name="Picture 2" descr="C:\Documents and Settings\obeslo\Plocha\Prezentace 2013\oharehrobyuzdi28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7574" y="1484783"/>
            <a:ext cx="3474386" cy="4632515"/>
          </a:xfrm>
          <a:prstGeom prst="roundRect">
            <a:avLst/>
          </a:prstGeom>
          <a:noFill/>
        </p:spPr>
      </p:pic>
      <p:pic>
        <p:nvPicPr>
          <p:cNvPr id="78851" name="Picture 3" descr="C:\Documents and Settings\obeslo\Plocha\Prezentace 2013\oharezed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84784"/>
            <a:ext cx="3474132" cy="4632176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49</a:t>
            </a:fld>
            <a:endParaRPr lang="cs-CZ"/>
          </a:p>
        </p:txBody>
      </p:sp>
      <p:pic>
        <p:nvPicPr>
          <p:cNvPr id="79876" name="Picture 4" descr="C:\Documents and Settings\obeslo\Plocha\Prezentace 2013\ohare296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1988840"/>
            <a:ext cx="4776192" cy="3582144"/>
          </a:xfrm>
          <a:prstGeom prst="roundRect">
            <a:avLst/>
          </a:prstGeom>
          <a:noFill/>
        </p:spPr>
      </p:pic>
      <p:pic>
        <p:nvPicPr>
          <p:cNvPr id="79877" name="Picture 5" descr="C:\Documents and Settings\obeslo\Plocha\Prezentace 2013\ohare296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84784"/>
            <a:ext cx="3329862" cy="4439816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Leden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5</a:t>
            </a:fld>
            <a:endParaRPr lang="cs-CZ"/>
          </a:p>
        </p:txBody>
      </p:sp>
      <p:pic>
        <p:nvPicPr>
          <p:cNvPr id="60419" name="Picture 3" descr="C:\Documents and Settings\obeslo\Plocha\Prezentace 2013\oharerybovka6120130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458670"/>
            <a:ext cx="4128120" cy="3096090"/>
          </a:xfrm>
          <a:prstGeom prst="roundRect">
            <a:avLst/>
          </a:prstGeom>
          <a:noFill/>
        </p:spPr>
      </p:pic>
      <p:pic>
        <p:nvPicPr>
          <p:cNvPr id="60418" name="Picture 2" descr="C:\Documents and Settings\obeslo\Plocha\Prezentace 2013\oharerybovka612013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356992"/>
            <a:ext cx="4176464" cy="3132348"/>
          </a:xfrm>
          <a:prstGeom prst="roundRect">
            <a:avLst/>
          </a:prstGeom>
          <a:noFill/>
        </p:spPr>
      </p:pic>
      <p:pic>
        <p:nvPicPr>
          <p:cNvPr id="60420" name="Picture 4" descr="C:\Documents and Settings\obeslo\Plocha\Prezentace 2013\oharerybovka612013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204610"/>
            <a:ext cx="4104456" cy="3078342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50</a:t>
            </a:fld>
            <a:endParaRPr lang="cs-CZ"/>
          </a:p>
        </p:txBody>
      </p:sp>
      <p:pic>
        <p:nvPicPr>
          <p:cNvPr id="86018" name="Picture 2" descr="C:\Documents and Settings\obeslo\Plocha\Prezentace 2013\oharestarehrady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3402378" cy="4536504"/>
          </a:xfrm>
          <a:prstGeom prst="roundRect">
            <a:avLst/>
          </a:prstGeom>
          <a:noFill/>
        </p:spPr>
      </p:pic>
      <p:pic>
        <p:nvPicPr>
          <p:cNvPr id="86019" name="Picture 3" descr="C:\Documents and Settings\obeslo\Plocha\Prezentace 2013\ohare1014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573016"/>
            <a:ext cx="4019349" cy="2681660"/>
          </a:xfrm>
          <a:prstGeom prst="roundRect">
            <a:avLst/>
          </a:prstGeom>
          <a:noFill/>
        </p:spPr>
      </p:pic>
      <p:pic>
        <p:nvPicPr>
          <p:cNvPr id="86020" name="Picture 4" descr="C:\Documents and Settings\obeslo\Plocha\Prezentace 2013\oharestarehrady0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548680"/>
            <a:ext cx="3840088" cy="2880066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86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86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86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51</a:t>
            </a:fld>
            <a:endParaRPr lang="cs-CZ"/>
          </a:p>
        </p:txBody>
      </p:sp>
      <p:pic>
        <p:nvPicPr>
          <p:cNvPr id="89090" name="Picture 2" descr="C:\Documents and Settings\obeslo\Plocha\Prezentace 2013\oharestarehrady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4248472" cy="3186354"/>
          </a:xfrm>
          <a:prstGeom prst="roundRect">
            <a:avLst/>
          </a:prstGeom>
          <a:noFill/>
        </p:spPr>
      </p:pic>
      <p:pic>
        <p:nvPicPr>
          <p:cNvPr id="89091" name="Picture 3" descr="C:\Documents and Settings\obeslo\Plocha\Prezentace 2013\ohare10143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7" y="3429000"/>
            <a:ext cx="4596257" cy="3066565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9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9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52</a:t>
            </a:fld>
            <a:endParaRPr lang="cs-CZ"/>
          </a:p>
        </p:txBody>
      </p:sp>
      <p:pic>
        <p:nvPicPr>
          <p:cNvPr id="87042" name="Picture 2" descr="C:\Documents and Settings\obeslo\Plocha\Prezentace 2013\oharestarehrady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1988840"/>
            <a:ext cx="4512501" cy="3384376"/>
          </a:xfrm>
          <a:prstGeom prst="roundRect">
            <a:avLst/>
          </a:prstGeom>
          <a:noFill/>
        </p:spPr>
      </p:pic>
      <p:pic>
        <p:nvPicPr>
          <p:cNvPr id="87043" name="Picture 3" descr="C:\Documents and Settings\obeslo\Plocha\Prezentace 2013\oharestarehrady0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268760"/>
            <a:ext cx="3654152" cy="4872203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7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53</a:t>
            </a:fld>
            <a:endParaRPr lang="cs-CZ"/>
          </a:p>
        </p:txBody>
      </p:sp>
      <p:pic>
        <p:nvPicPr>
          <p:cNvPr id="88067" name="Picture 3" descr="C:\Documents and Settings\obeslo\Plocha\Prezentace 2013\oharestarehrady1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628800"/>
            <a:ext cx="3366120" cy="4488160"/>
          </a:xfrm>
          <a:prstGeom prst="roundRect">
            <a:avLst/>
          </a:prstGeom>
          <a:noFill/>
        </p:spPr>
      </p:pic>
      <p:pic>
        <p:nvPicPr>
          <p:cNvPr id="88068" name="Picture 4" descr="C:\Documents and Settings\obeslo\Plocha\Prezentace 2013\oharestarehrady1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476672"/>
            <a:ext cx="4176125" cy="3132094"/>
          </a:xfrm>
          <a:prstGeom prst="roundRect">
            <a:avLst/>
          </a:prstGeom>
          <a:noFill/>
        </p:spPr>
      </p:pic>
      <p:pic>
        <p:nvPicPr>
          <p:cNvPr id="88069" name="Picture 5" descr="C:\Documents and Settings\obeslo\Plocha\Prezentace 2013\oharestarehrady1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3338990"/>
            <a:ext cx="4200128" cy="3150096"/>
          </a:xfrm>
          <a:prstGeom prst="roundRect">
            <a:avLst/>
          </a:prstGeom>
          <a:noFill/>
        </p:spPr>
      </p:pic>
      <p:pic>
        <p:nvPicPr>
          <p:cNvPr id="8" name="02 MALASEK JIRI - Spoutej m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604448" y="26064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88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88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8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88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Červenec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15616" y="1340768"/>
            <a:ext cx="7560840" cy="4724400"/>
          </a:xfrm>
        </p:spPr>
        <p:txBody>
          <a:bodyPr/>
          <a:lstStyle/>
          <a:p>
            <a:pPr>
              <a:buNone/>
            </a:pPr>
            <a:r>
              <a:rPr lang="cs-CZ" sz="2000" dirty="0" smtClean="0"/>
              <a:t>2. 7. 	Čerpání úvěru na stavbu kanalizace a ČOV</a:t>
            </a:r>
          </a:p>
          <a:p>
            <a:pPr>
              <a:buNone/>
            </a:pPr>
            <a:r>
              <a:rPr lang="cs-CZ" sz="2000" dirty="0" smtClean="0"/>
              <a:t>4. 7.	Jmenování P. Staňkové do funkce ředitelky MŠ Ohaře</a:t>
            </a:r>
          </a:p>
          <a:p>
            <a:pPr>
              <a:buNone/>
            </a:pPr>
            <a:r>
              <a:rPr lang="cs-CZ" sz="2000" dirty="0" smtClean="0"/>
              <a:t>5. 7.	Dokončení bourání hřbitovní zdi</a:t>
            </a:r>
          </a:p>
          <a:p>
            <a:pPr>
              <a:buNone/>
            </a:pPr>
            <a:r>
              <a:rPr lang="cs-CZ" sz="2000" dirty="0" smtClean="0"/>
              <a:t>9. 7.	Kontrolní prohlídka stavby kanalizace, vodoprávní úřad</a:t>
            </a:r>
          </a:p>
          <a:p>
            <a:pPr>
              <a:buNone/>
            </a:pPr>
            <a:r>
              <a:rPr lang="cs-CZ" sz="2000" dirty="0" smtClean="0"/>
              <a:t>12. 7.	Podání žádosti o proplacení výdajů na stavbu kanalizace a ČOV</a:t>
            </a:r>
          </a:p>
          <a:p>
            <a:pPr>
              <a:buNone/>
            </a:pPr>
            <a:r>
              <a:rPr lang="cs-CZ" sz="2000" dirty="0" smtClean="0"/>
              <a:t>12. 7.	Poslední den škol. roku 2012/2013 v MŠ</a:t>
            </a:r>
          </a:p>
          <a:p>
            <a:pPr>
              <a:buNone/>
            </a:pPr>
            <a:r>
              <a:rPr lang="cs-CZ" sz="2000" dirty="0" smtClean="0"/>
              <a:t>13. 7.	Vystěhování nábytku a IT techniky z MŠ, I. Dudková</a:t>
            </a:r>
          </a:p>
          <a:p>
            <a:pPr>
              <a:buNone/>
            </a:pPr>
            <a:r>
              <a:rPr lang="cs-CZ" sz="2000" dirty="0" smtClean="0"/>
              <a:t>13. 7.	Svatební den pro L. Klepalovou, </a:t>
            </a:r>
            <a:r>
              <a:rPr lang="cs-CZ" sz="2000" dirty="0" err="1" smtClean="0"/>
              <a:t>č.p</a:t>
            </a:r>
            <a:r>
              <a:rPr lang="cs-CZ" sz="2000" dirty="0" smtClean="0"/>
              <a:t>. 146 a Josefa </a:t>
            </a:r>
            <a:r>
              <a:rPr lang="cs-CZ" sz="2000" dirty="0" err="1" smtClean="0"/>
              <a:t>Oroše</a:t>
            </a:r>
            <a:r>
              <a:rPr lang="cs-CZ" sz="2000" dirty="0" smtClean="0"/>
              <a:t>, 	Polní </a:t>
            </a:r>
            <a:r>
              <a:rPr lang="cs-CZ" sz="2000" dirty="0" err="1" smtClean="0"/>
              <a:t>Chrčice</a:t>
            </a:r>
            <a:endParaRPr lang="cs-CZ" sz="2000" dirty="0" smtClean="0"/>
          </a:p>
          <a:p>
            <a:pPr>
              <a:buNone/>
            </a:pPr>
            <a:r>
              <a:rPr lang="cs-CZ" sz="2000" dirty="0" smtClean="0"/>
              <a:t>19. 7. 	Zahájení stavby nové hřbitovní zdi, </a:t>
            </a:r>
            <a:r>
              <a:rPr lang="cs-CZ" sz="2000" dirty="0" err="1" smtClean="0"/>
              <a:t>Kulkabex</a:t>
            </a:r>
            <a:r>
              <a:rPr lang="cs-CZ" sz="2000" dirty="0" smtClean="0"/>
              <a:t> Žleby</a:t>
            </a:r>
          </a:p>
          <a:p>
            <a:pPr>
              <a:buNone/>
            </a:pPr>
            <a:r>
              <a:rPr lang="cs-CZ" sz="2000" dirty="0" smtClean="0"/>
              <a:t>23. 7. 	Zjištění vystěhování nábytku a výpočetní techniky z MŠ 	Ohaře</a:t>
            </a:r>
          </a:p>
          <a:p>
            <a:endParaRPr lang="cs-CZ" sz="2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54</a:t>
            </a:fld>
            <a:endParaRPr lang="cs-CZ"/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Červenec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55</a:t>
            </a:fld>
            <a:endParaRPr lang="cs-CZ"/>
          </a:p>
        </p:txBody>
      </p:sp>
      <p:pic>
        <p:nvPicPr>
          <p:cNvPr id="80898" name="Picture 2" descr="C:\Documents and Settings\obeslo\Plocha\Prezentace 2013\ohare57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4224470" cy="3168352"/>
          </a:xfrm>
          <a:prstGeom prst="roundRect">
            <a:avLst/>
          </a:prstGeom>
          <a:noFill/>
        </p:spPr>
      </p:pic>
      <p:pic>
        <p:nvPicPr>
          <p:cNvPr id="80899" name="Picture 3" descr="C:\Documents and Settings\obeslo\Plocha\Prezentace 2013\ohare5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780928"/>
            <a:ext cx="4320480" cy="3240360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Červenec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56</a:t>
            </a:fld>
            <a:endParaRPr lang="cs-CZ"/>
          </a:p>
        </p:txBody>
      </p:sp>
      <p:pic>
        <p:nvPicPr>
          <p:cNvPr id="29698" name="Picture 2" descr="C:\Users\user\Desktop\Prezentace 2013\9.7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077" y="1484784"/>
            <a:ext cx="4128459" cy="3096344"/>
          </a:xfrm>
          <a:prstGeom prst="roundRect">
            <a:avLst/>
          </a:prstGeom>
          <a:noFill/>
        </p:spPr>
      </p:pic>
      <p:pic>
        <p:nvPicPr>
          <p:cNvPr id="29699" name="Picture 3" descr="C:\Users\user\Desktop\Prezentace 2013\9.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5" y="2780928"/>
            <a:ext cx="4128459" cy="3096344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Červenec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57</a:t>
            </a:fld>
            <a:endParaRPr lang="cs-CZ"/>
          </a:p>
        </p:txBody>
      </p:sp>
      <p:pic>
        <p:nvPicPr>
          <p:cNvPr id="5122" name="Picture 2" descr="C:\Users\user\Desktop\Kanalizace\Kanalizace_2013_07_09 (8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4496048" cy="3372036"/>
          </a:xfrm>
          <a:prstGeom prst="roundRect">
            <a:avLst/>
          </a:prstGeom>
          <a:noFill/>
        </p:spPr>
      </p:pic>
      <p:pic>
        <p:nvPicPr>
          <p:cNvPr id="5123" name="Picture 3" descr="C:\Users\user\Desktop\Kanalizace\Kanalizace_2013_07_24 (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3" y="2996952"/>
            <a:ext cx="4256021" cy="3192016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Červenec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58</a:t>
            </a:fld>
            <a:endParaRPr lang="cs-CZ"/>
          </a:p>
        </p:txBody>
      </p:sp>
      <p:pic>
        <p:nvPicPr>
          <p:cNvPr id="81922" name="Picture 2" descr="C:\Documents and Settings\obeslo\Plocha\Prezentace 2013\oharestavbazdi2013072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476672"/>
            <a:ext cx="4896544" cy="3672408"/>
          </a:xfrm>
          <a:prstGeom prst="roundRect">
            <a:avLst/>
          </a:prstGeom>
          <a:noFill/>
        </p:spPr>
      </p:pic>
      <p:pic>
        <p:nvPicPr>
          <p:cNvPr id="81923" name="Picture 3" descr="C:\Documents and Settings\obeslo\Plocha\Prezentace 2013\oharestavbazdi20130725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852936"/>
            <a:ext cx="4896544" cy="3672408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Červenec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59</a:t>
            </a:fld>
            <a:endParaRPr lang="cs-CZ"/>
          </a:p>
        </p:txBody>
      </p:sp>
      <p:pic>
        <p:nvPicPr>
          <p:cNvPr id="84994" name="Picture 2" descr="C:\Documents and Settings\obeslo\Plocha\Prezentace 2013\ohare307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32656"/>
            <a:ext cx="4224470" cy="3168352"/>
          </a:xfrm>
          <a:prstGeom prst="roundRect">
            <a:avLst/>
          </a:prstGeom>
          <a:noFill/>
        </p:spPr>
      </p:pic>
      <p:pic>
        <p:nvPicPr>
          <p:cNvPr id="84995" name="Picture 3" descr="C:\Documents and Settings\obeslo\Plocha\Prezentace 2013\ohare30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492896"/>
            <a:ext cx="5184577" cy="3888432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4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Leden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6</a:t>
            </a:fld>
            <a:endParaRPr lang="cs-CZ"/>
          </a:p>
        </p:txBody>
      </p:sp>
      <p:pic>
        <p:nvPicPr>
          <p:cNvPr id="9218" name="Picture 2" descr="C:\Users\user\Desktop\Prezentace 2013\8.1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4280024" cy="3210018"/>
          </a:xfrm>
          <a:prstGeom prst="roundRect">
            <a:avLst/>
          </a:prstGeom>
          <a:noFill/>
        </p:spPr>
      </p:pic>
      <p:pic>
        <p:nvPicPr>
          <p:cNvPr id="9219" name="Picture 3" descr="C:\Users\user\Desktop\Prezentace 2013\10.1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708920"/>
            <a:ext cx="4280024" cy="3210018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Červenec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60</a:t>
            </a:fld>
            <a:endParaRPr lang="cs-CZ"/>
          </a:p>
        </p:txBody>
      </p:sp>
      <p:pic>
        <p:nvPicPr>
          <p:cNvPr id="66562" name="Picture 2" descr="C:\Documents and Settings\obeslo\Plocha\Prezentace 2013\2.8.2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476672"/>
            <a:ext cx="3875270" cy="2906452"/>
          </a:xfrm>
          <a:prstGeom prst="roundRect">
            <a:avLst/>
          </a:prstGeom>
          <a:noFill/>
        </p:spPr>
      </p:pic>
      <p:pic>
        <p:nvPicPr>
          <p:cNvPr id="66563" name="Picture 3" descr="C:\Documents and Settings\obeslo\Plocha\Prezentace 2013\23.7.2013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573016"/>
            <a:ext cx="3888432" cy="2916324"/>
          </a:xfrm>
          <a:prstGeom prst="roundRect">
            <a:avLst/>
          </a:prstGeom>
          <a:noFill/>
        </p:spPr>
      </p:pic>
      <p:pic>
        <p:nvPicPr>
          <p:cNvPr id="66564" name="Picture 4" descr="C:\Documents and Settings\obeslo\Plocha\Prezentace 2013\23.7.2013 (5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772816"/>
            <a:ext cx="3864430" cy="2898322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Červenec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61</a:t>
            </a:fld>
            <a:endParaRPr lang="cs-CZ"/>
          </a:p>
        </p:txBody>
      </p:sp>
      <p:pic>
        <p:nvPicPr>
          <p:cNvPr id="67588" name="Picture 4" descr="C:\Documents and Settings\obeslo\Plocha\Prezentace 2013\5.8.2013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36912"/>
            <a:ext cx="4224469" cy="3168352"/>
          </a:xfrm>
          <a:prstGeom prst="roundRect">
            <a:avLst/>
          </a:prstGeom>
          <a:noFill/>
        </p:spPr>
      </p:pic>
      <p:pic>
        <p:nvPicPr>
          <p:cNvPr id="18434" name="Picture 2" descr="C:\Users\user\Desktop\Prezentace 2013\5.8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556792"/>
            <a:ext cx="4224470" cy="3168352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Srpen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15616" y="1268760"/>
            <a:ext cx="7461448" cy="4724400"/>
          </a:xfrm>
        </p:spPr>
        <p:txBody>
          <a:bodyPr/>
          <a:lstStyle/>
          <a:p>
            <a:pPr>
              <a:buNone/>
            </a:pPr>
            <a:r>
              <a:rPr lang="cs-CZ" sz="2000" dirty="0" smtClean="0"/>
              <a:t>2. 8.	Bývalá ředitelka MŠ Ohaře I. Dudková odmítla předat školku 	nové ředitelce</a:t>
            </a:r>
          </a:p>
          <a:p>
            <a:pPr>
              <a:buNone/>
            </a:pPr>
            <a:r>
              <a:rPr lang="cs-CZ" sz="2000" dirty="0" smtClean="0"/>
              <a:t>5. 8.	Setkání nové ředitelky se zaměstnanci školky na OÚ</a:t>
            </a:r>
          </a:p>
          <a:p>
            <a:pPr>
              <a:buNone/>
            </a:pPr>
            <a:r>
              <a:rPr lang="cs-CZ" sz="2000" dirty="0" smtClean="0"/>
              <a:t>6. 8.	Druhý termín, kdy nedošlo k předání MŠ, I. Dudková se 	nedostavila</a:t>
            </a:r>
          </a:p>
          <a:p>
            <a:pPr>
              <a:buNone/>
            </a:pPr>
            <a:r>
              <a:rPr lang="cs-CZ" sz="2000" dirty="0" smtClean="0"/>
              <a:t>8. 8.	Osazení sloupků pro vstupní bránu na hřbitově</a:t>
            </a:r>
          </a:p>
          <a:p>
            <a:pPr>
              <a:buNone/>
            </a:pPr>
            <a:r>
              <a:rPr lang="cs-CZ" sz="2000" dirty="0" smtClean="0"/>
              <a:t>8. 8.	Hledání nového majitele pro nalezeného psa</a:t>
            </a:r>
          </a:p>
          <a:p>
            <a:pPr>
              <a:buNone/>
            </a:pPr>
            <a:r>
              <a:rPr lang="cs-CZ" sz="2000" dirty="0" smtClean="0"/>
              <a:t>13. 8.	Účast redaktora Kolínského deníku J. </a:t>
            </a:r>
            <a:r>
              <a:rPr lang="cs-CZ" sz="2000" dirty="0" err="1" smtClean="0"/>
              <a:t>Šťástky</a:t>
            </a:r>
            <a:r>
              <a:rPr lang="cs-CZ" sz="2000" dirty="0" smtClean="0"/>
              <a:t> na zasedání 	zastupitelstva</a:t>
            </a:r>
          </a:p>
          <a:p>
            <a:pPr>
              <a:buNone/>
            </a:pPr>
            <a:r>
              <a:rPr lang="cs-CZ" sz="2000" dirty="0" smtClean="0"/>
              <a:t>14. 8.	Komplexní pozemková úprava, kontrolní den, Kolín</a:t>
            </a:r>
          </a:p>
          <a:p>
            <a:pPr>
              <a:buNone/>
            </a:pPr>
            <a:r>
              <a:rPr lang="cs-CZ" sz="2000" dirty="0" smtClean="0"/>
              <a:t>17. 8.	Hasiči na závodech v Polních </a:t>
            </a:r>
            <a:r>
              <a:rPr lang="cs-CZ" sz="2000" dirty="0" err="1" smtClean="0"/>
              <a:t>Chrčicích</a:t>
            </a:r>
            <a:endParaRPr lang="cs-CZ" sz="2000" dirty="0" smtClean="0"/>
          </a:p>
          <a:p>
            <a:pPr>
              <a:buNone/>
            </a:pPr>
            <a:r>
              <a:rPr lang="cs-CZ" sz="2000" dirty="0" smtClean="0"/>
              <a:t>18. 8.	Osazení upravené brány a branky, vstup na hřbitov</a:t>
            </a:r>
          </a:p>
          <a:p>
            <a:pPr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62</a:t>
            </a:fld>
            <a:endParaRPr lang="cs-CZ"/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Srpen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15616" y="1268760"/>
            <a:ext cx="6781800" cy="4082008"/>
          </a:xfrm>
        </p:spPr>
        <p:txBody>
          <a:bodyPr/>
          <a:lstStyle/>
          <a:p>
            <a:pPr>
              <a:buNone/>
            </a:pPr>
            <a:r>
              <a:rPr lang="cs-CZ" sz="2000" dirty="0" smtClean="0"/>
              <a:t>19. 8.	Třetí termín, kdy nedošlo k předání MŠ, I. Dudková se 	nedostavila</a:t>
            </a:r>
          </a:p>
          <a:p>
            <a:pPr>
              <a:buNone/>
            </a:pPr>
            <a:r>
              <a:rPr lang="cs-CZ" sz="2000" dirty="0" smtClean="0"/>
              <a:t>19. 8.	Předání klíčů od objektu MŠ nové ředitelce P. Staňkové, 	začátek příprav k zahájení nového školního roku v MŠ</a:t>
            </a:r>
          </a:p>
          <a:p>
            <a:pPr>
              <a:buNone/>
            </a:pPr>
            <a:r>
              <a:rPr lang="cs-CZ" sz="2000" dirty="0" smtClean="0"/>
              <a:t>22. 8.	Oprava rozhlasu u č.p. 77</a:t>
            </a:r>
          </a:p>
          <a:p>
            <a:pPr>
              <a:buNone/>
            </a:pPr>
            <a:r>
              <a:rPr lang="cs-CZ" sz="2000" dirty="0" smtClean="0"/>
              <a:t>27. 8. 	Článek I. Dudkové k nepředání školky, Kolínský PRES</a:t>
            </a:r>
          </a:p>
          <a:p>
            <a:pPr>
              <a:buNone/>
            </a:pPr>
            <a:r>
              <a:rPr lang="cs-CZ" sz="2000" dirty="0" smtClean="0"/>
              <a:t>29. 8.	Účast na jednání zastupitelstva obce </a:t>
            </a:r>
            <a:r>
              <a:rPr lang="cs-CZ" sz="2000" dirty="0" err="1" smtClean="0"/>
              <a:t>Němčice</a:t>
            </a:r>
            <a:r>
              <a:rPr lang="cs-CZ" sz="2000" dirty="0" smtClean="0"/>
              <a:t>, nefunkční 	výpočetní technika z MŠ</a:t>
            </a:r>
          </a:p>
          <a:p>
            <a:pPr>
              <a:buNone/>
            </a:pPr>
            <a:r>
              <a:rPr lang="cs-CZ" sz="2000" dirty="0" smtClean="0"/>
              <a:t>30. 8.	Podpis Smlouvy o servisu s firmou VODOS s.r.o.  Kolín, 	oprávněná osoba k provozování</a:t>
            </a:r>
          </a:p>
          <a:p>
            <a:pPr>
              <a:buNone/>
            </a:pPr>
            <a:r>
              <a:rPr lang="cs-CZ" sz="2000" dirty="0" smtClean="0"/>
              <a:t>31. 8.	Zájezd na zámek </a:t>
            </a:r>
            <a:r>
              <a:rPr lang="cs-CZ" sz="2000" dirty="0" err="1" smtClean="0"/>
              <a:t>Loučeň</a:t>
            </a:r>
            <a:r>
              <a:rPr lang="cs-CZ" sz="2000" dirty="0" smtClean="0"/>
              <a:t> a muzikál Tři mušketýři          	v podání  Ďáblových drobečků, KOŽ</a:t>
            </a:r>
          </a:p>
          <a:p>
            <a:pPr>
              <a:buNone/>
            </a:pPr>
            <a:r>
              <a:rPr lang="cs-CZ" sz="2000" dirty="0" smtClean="0"/>
              <a:t>Stavba kanalizační přípojky k objektu MŠ, SDH Ohaře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63</a:t>
            </a:fld>
            <a:endParaRPr lang="cs-CZ"/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Srpen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64</a:t>
            </a:fld>
            <a:endParaRPr lang="cs-CZ"/>
          </a:p>
        </p:txBody>
      </p:sp>
      <p:pic>
        <p:nvPicPr>
          <p:cNvPr id="15362" name="Picture 2" descr="C:\Users\user\Desktop\Prezentace 2013\8.8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516" y="1412776"/>
            <a:ext cx="4320480" cy="3240360"/>
          </a:xfrm>
          <a:prstGeom prst="roundRect">
            <a:avLst/>
          </a:prstGeom>
          <a:noFill/>
        </p:spPr>
      </p:pic>
      <p:pic>
        <p:nvPicPr>
          <p:cNvPr id="15363" name="Picture 3" descr="C:\Users\user\Desktop\Prezentace 2013\8.8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780928"/>
            <a:ext cx="4104456" cy="3078342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Srpen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65</a:t>
            </a:fld>
            <a:endParaRPr lang="cs-CZ"/>
          </a:p>
        </p:txBody>
      </p:sp>
      <p:pic>
        <p:nvPicPr>
          <p:cNvPr id="41986" name="Picture 2" descr="C:\Users\user\Desktop\Prezentace 2013\8.8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077" y="2132856"/>
            <a:ext cx="4704523" cy="3528392"/>
          </a:xfrm>
          <a:prstGeom prst="roundRect">
            <a:avLst/>
          </a:prstGeom>
          <a:noFill/>
        </p:spPr>
      </p:pic>
      <p:pic>
        <p:nvPicPr>
          <p:cNvPr id="41987" name="Picture 3" descr="C:\Users\user\Desktop\Prezentace 2013\10.8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628800"/>
            <a:ext cx="3312368" cy="4416491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Srpen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66</a:t>
            </a:fld>
            <a:endParaRPr lang="cs-CZ"/>
          </a:p>
        </p:txBody>
      </p:sp>
      <p:pic>
        <p:nvPicPr>
          <p:cNvPr id="63490" name="Picture 2" descr="C:\Documents and Settings\obeslo\Plocha\Prezentace 2013\17.8.2013 (6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3816424" cy="2862318"/>
          </a:xfrm>
          <a:prstGeom prst="roundRect">
            <a:avLst/>
          </a:prstGeom>
          <a:noFill/>
        </p:spPr>
      </p:pic>
      <p:pic>
        <p:nvPicPr>
          <p:cNvPr id="63491" name="Picture 3" descr="C:\Documents and Settings\obeslo\Plocha\Prezentace 2013\17.8.2013 (6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340768"/>
            <a:ext cx="3744416" cy="2808312"/>
          </a:xfrm>
          <a:prstGeom prst="roundRect">
            <a:avLst/>
          </a:prstGeom>
          <a:noFill/>
        </p:spPr>
      </p:pic>
      <p:pic>
        <p:nvPicPr>
          <p:cNvPr id="63492" name="Picture 4" descr="C:\Documents and Settings\obeslo\Plocha\Prezentace 2013\17.8.2013 (46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3717032"/>
            <a:ext cx="3648405" cy="2736304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5616" y="0"/>
            <a:ext cx="6781800" cy="1066800"/>
          </a:xfrm>
        </p:spPr>
        <p:txBody>
          <a:bodyPr/>
          <a:lstStyle/>
          <a:p>
            <a:r>
              <a:rPr lang="cs-CZ" dirty="0" smtClean="0"/>
              <a:t>Srpen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67</a:t>
            </a:fld>
            <a:endParaRPr lang="cs-CZ"/>
          </a:p>
        </p:txBody>
      </p:sp>
      <p:pic>
        <p:nvPicPr>
          <p:cNvPr id="82946" name="Picture 2" descr="C:\Documents and Settings\obeslo\Plocha\Prezentace 2013\1882013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84784"/>
            <a:ext cx="3672408" cy="4896544"/>
          </a:xfrm>
          <a:prstGeom prst="roundRect">
            <a:avLst/>
          </a:prstGeom>
          <a:noFill/>
        </p:spPr>
      </p:pic>
      <p:pic>
        <p:nvPicPr>
          <p:cNvPr id="82947" name="Picture 3" descr="C:\Documents and Settings\obeslo\Plocha\Prezentace 2013\1882013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484784"/>
            <a:ext cx="3672408" cy="4896544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2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Srpen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68</a:t>
            </a:fld>
            <a:endParaRPr lang="cs-CZ"/>
          </a:p>
        </p:txBody>
      </p:sp>
      <p:pic>
        <p:nvPicPr>
          <p:cNvPr id="83970" name="Picture 2" descr="C:\Documents and Settings\obeslo\Plocha\Prezentace 2013\2282013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32656"/>
            <a:ext cx="4128458" cy="3096344"/>
          </a:xfrm>
          <a:prstGeom prst="roundRect">
            <a:avLst/>
          </a:prstGeom>
          <a:noFill/>
        </p:spPr>
      </p:pic>
      <p:pic>
        <p:nvPicPr>
          <p:cNvPr id="83971" name="Picture 3" descr="C:\Documents and Settings\obeslo\Plocha\Prezentace 2013\2282013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268760"/>
            <a:ext cx="3936438" cy="2952328"/>
          </a:xfrm>
          <a:prstGeom prst="roundRect">
            <a:avLst/>
          </a:prstGeom>
          <a:noFill/>
        </p:spPr>
      </p:pic>
      <p:pic>
        <p:nvPicPr>
          <p:cNvPr id="16386" name="Picture 2" descr="C:\Users\user\Desktop\Prezentace 2013\IMG_19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3563635"/>
            <a:ext cx="4032448" cy="3024335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3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3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3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Srpen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69</a:t>
            </a:fld>
            <a:endParaRPr lang="cs-CZ"/>
          </a:p>
        </p:txBody>
      </p:sp>
      <p:pic>
        <p:nvPicPr>
          <p:cNvPr id="17410" name="Picture 2" descr="C:\Users\user\Desktop\Prezentace 2013\21.8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268760"/>
            <a:ext cx="3744416" cy="2808312"/>
          </a:xfrm>
          <a:prstGeom prst="roundRect">
            <a:avLst/>
          </a:prstGeom>
          <a:noFill/>
        </p:spPr>
      </p:pic>
      <p:pic>
        <p:nvPicPr>
          <p:cNvPr id="17412" name="Picture 4" descr="C:\Users\user\Desktop\Prezentace 2013\26.8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76672"/>
            <a:ext cx="3847976" cy="2885982"/>
          </a:xfrm>
          <a:prstGeom prst="roundRect">
            <a:avLst/>
          </a:prstGeom>
          <a:noFill/>
        </p:spPr>
      </p:pic>
      <p:pic>
        <p:nvPicPr>
          <p:cNvPr id="17413" name="Picture 5" descr="C:\Users\user\Desktop\Prezentace 2013\20.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3717032"/>
            <a:ext cx="3775968" cy="2831976"/>
          </a:xfrm>
          <a:prstGeom prst="roundRect">
            <a:avLst/>
          </a:prstGeom>
          <a:noFill/>
        </p:spPr>
      </p:pic>
      <p:pic>
        <p:nvPicPr>
          <p:cNvPr id="17411" name="Picture 3" descr="C:\Users\user\Desktop\Prezentace 2013\26.8 (18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3212976"/>
            <a:ext cx="2438400" cy="3251200"/>
          </a:xfrm>
          <a:prstGeom prst="roundRect">
            <a:avLst/>
          </a:prstGeom>
          <a:noFill/>
        </p:spPr>
      </p:pic>
      <p:pic>
        <p:nvPicPr>
          <p:cNvPr id="8" name="18 MALASEK JIRI - Pisen o stromu a ruz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8532440" y="26064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Leden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7</a:t>
            </a:fld>
            <a:endParaRPr lang="cs-CZ"/>
          </a:p>
        </p:txBody>
      </p:sp>
      <p:pic>
        <p:nvPicPr>
          <p:cNvPr id="61445" name="Picture 5" descr="C:\Documents and Settings\obeslo\Plocha\Prezentace 2013\IMG_77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2132856"/>
            <a:ext cx="5303912" cy="3530416"/>
          </a:xfrm>
          <a:prstGeom prst="roundRect">
            <a:avLst/>
          </a:prstGeom>
          <a:noFill/>
        </p:spPr>
      </p:pic>
      <p:pic>
        <p:nvPicPr>
          <p:cNvPr id="61446" name="Picture 6" descr="C:\Documents and Settings\obeslo\Plocha\Prezentace 2013\Volby 2013 0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628800"/>
            <a:ext cx="3186354" cy="4248472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Srpen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70</a:t>
            </a:fld>
            <a:endParaRPr lang="cs-CZ"/>
          </a:p>
        </p:txBody>
      </p:sp>
      <p:pic>
        <p:nvPicPr>
          <p:cNvPr id="19458" name="Picture 2" descr="C:\Users\user\Desktop\Prezentace 2013\26.8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3655955" cy="2741966"/>
          </a:xfrm>
          <a:prstGeom prst="roundRect">
            <a:avLst/>
          </a:prstGeom>
          <a:noFill/>
        </p:spPr>
      </p:pic>
      <p:pic>
        <p:nvPicPr>
          <p:cNvPr id="19459" name="Picture 3" descr="C:\Users\user\Desktop\Prezentace 2013\26.8 (9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3140968"/>
            <a:ext cx="2600418" cy="3467224"/>
          </a:xfrm>
          <a:prstGeom prst="roundRect">
            <a:avLst/>
          </a:prstGeom>
          <a:noFill/>
        </p:spPr>
      </p:pic>
      <p:pic>
        <p:nvPicPr>
          <p:cNvPr id="19460" name="Picture 4" descr="C:\Users\user\Desktop\Prezentace 2013\26.8 (1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908720"/>
            <a:ext cx="2546412" cy="3395216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Srpen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71</a:t>
            </a:fld>
            <a:endParaRPr lang="cs-CZ"/>
          </a:p>
        </p:txBody>
      </p:sp>
      <p:pic>
        <p:nvPicPr>
          <p:cNvPr id="20482" name="Picture 2" descr="C:\Users\user\Desktop\Prezentace 2013\21.8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4136008" cy="3102006"/>
          </a:xfrm>
          <a:prstGeom prst="roundRect">
            <a:avLst/>
          </a:prstGeom>
          <a:noFill/>
        </p:spPr>
      </p:pic>
      <p:pic>
        <p:nvPicPr>
          <p:cNvPr id="20483" name="Picture 3" descr="C:\Users\user\Desktop\Prezentace 2013\21.8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492896"/>
            <a:ext cx="4104456" cy="3078342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Srpen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72</a:t>
            </a:fld>
            <a:endParaRPr lang="cs-CZ"/>
          </a:p>
        </p:txBody>
      </p:sp>
      <p:pic>
        <p:nvPicPr>
          <p:cNvPr id="24578" name="Picture 2" descr="C:\Users\user\Desktop\Prezentace 2013\22.8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12776"/>
            <a:ext cx="3600400" cy="4800534"/>
          </a:xfrm>
          <a:prstGeom prst="roundRect">
            <a:avLst/>
          </a:prstGeom>
          <a:noFill/>
        </p:spPr>
      </p:pic>
      <p:pic>
        <p:nvPicPr>
          <p:cNvPr id="24579" name="Picture 3" descr="C:\Users\user\Desktop\Prezentace 2013\22.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764704"/>
            <a:ext cx="3600400" cy="4800534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Srpen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73</a:t>
            </a:fld>
            <a:endParaRPr lang="cs-CZ"/>
          </a:p>
        </p:txBody>
      </p:sp>
      <p:pic>
        <p:nvPicPr>
          <p:cNvPr id="21507" name="Picture 3" descr="C:\Users\user\Desktop\Prezentace 2013\2014-02-07_1238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556792"/>
            <a:ext cx="5068044" cy="4652107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Srpen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74</a:t>
            </a:fld>
            <a:endParaRPr lang="cs-CZ"/>
          </a:p>
        </p:txBody>
      </p:sp>
      <p:pic>
        <p:nvPicPr>
          <p:cNvPr id="64514" name="Picture 2" descr="C:\Documents and Settings\obeslo\Plocha\Prezentace 2013\ohareloucen3182013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476672"/>
            <a:ext cx="4680520" cy="3510390"/>
          </a:xfrm>
          <a:prstGeom prst="roundRect">
            <a:avLst/>
          </a:prstGeom>
          <a:noFill/>
        </p:spPr>
      </p:pic>
      <p:pic>
        <p:nvPicPr>
          <p:cNvPr id="64516" name="Picture 4" descr="C:\Documents and Settings\obeslo\Plocha\Prezentace 2013\ohareloucen3182013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140968"/>
            <a:ext cx="4632176" cy="3474132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Srpen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75</a:t>
            </a:fld>
            <a:endParaRPr lang="cs-CZ"/>
          </a:p>
        </p:txBody>
      </p:sp>
      <p:pic>
        <p:nvPicPr>
          <p:cNvPr id="65538" name="Picture 2" descr="C:\Documents and Settings\obeslo\Plocha\Prezentace 2013\ohareloucen3182013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04664"/>
            <a:ext cx="3936438" cy="2952328"/>
          </a:xfrm>
          <a:prstGeom prst="roundRect">
            <a:avLst/>
          </a:prstGeom>
          <a:noFill/>
        </p:spPr>
      </p:pic>
      <p:pic>
        <p:nvPicPr>
          <p:cNvPr id="65539" name="Picture 3" descr="C:\Documents and Settings\obeslo\Plocha\Prezentace 2013\ohareloucen31820130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12776"/>
            <a:ext cx="3888432" cy="2916324"/>
          </a:xfrm>
          <a:prstGeom prst="roundRect">
            <a:avLst/>
          </a:prstGeom>
          <a:noFill/>
        </p:spPr>
      </p:pic>
      <p:pic>
        <p:nvPicPr>
          <p:cNvPr id="65540" name="Picture 4" descr="C:\Documents and Settings\obeslo\Plocha\Prezentace 2013\ohareloucen31820130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573016"/>
            <a:ext cx="3936437" cy="2952328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Srpen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76</a:t>
            </a:fld>
            <a:endParaRPr lang="cs-CZ"/>
          </a:p>
        </p:txBody>
      </p:sp>
      <p:pic>
        <p:nvPicPr>
          <p:cNvPr id="6146" name="Picture 2" descr="C:\Users\user\Desktop\Kanalizace\Kanalizace_2013_08_06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3744415" cy="2808311"/>
          </a:xfrm>
          <a:prstGeom prst="roundRect">
            <a:avLst/>
          </a:prstGeom>
          <a:noFill/>
        </p:spPr>
      </p:pic>
      <p:pic>
        <p:nvPicPr>
          <p:cNvPr id="6147" name="Picture 3" descr="C:\Users\user\Desktop\Kanalizace\Kanalizace_2013_08_15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532789"/>
            <a:ext cx="3150350" cy="4200467"/>
          </a:xfrm>
          <a:prstGeom prst="roundRect">
            <a:avLst/>
          </a:prstGeom>
          <a:noFill/>
        </p:spPr>
      </p:pic>
      <p:pic>
        <p:nvPicPr>
          <p:cNvPr id="6148" name="Picture 4" descr="C:\Users\user\Desktop\Kanalizace\Kanalizace_2013_08_12 (7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3861048"/>
            <a:ext cx="3744416" cy="2808312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Srpen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77</a:t>
            </a:fld>
            <a:endParaRPr lang="cs-CZ"/>
          </a:p>
        </p:txBody>
      </p:sp>
      <p:pic>
        <p:nvPicPr>
          <p:cNvPr id="43011" name="Picture 3" descr="C:\Users\user\Desktop\Prezentace 2013\24.8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60648"/>
            <a:ext cx="4160011" cy="3120008"/>
          </a:xfrm>
          <a:prstGeom prst="roundRect">
            <a:avLst/>
          </a:prstGeom>
          <a:noFill/>
        </p:spPr>
      </p:pic>
      <p:pic>
        <p:nvPicPr>
          <p:cNvPr id="43012" name="Picture 4" descr="C:\Users\user\Desktop\Prezentace 2013\24.8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340768"/>
            <a:ext cx="4176464" cy="3132348"/>
          </a:xfrm>
          <a:prstGeom prst="roundRect">
            <a:avLst/>
          </a:prstGeom>
          <a:noFill/>
        </p:spPr>
      </p:pic>
      <p:pic>
        <p:nvPicPr>
          <p:cNvPr id="43010" name="Picture 2" descr="C:\Users\user\Desktop\Prezentace 2013\24.8 (1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501008"/>
            <a:ext cx="4176464" cy="3132348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Září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15616" y="1412776"/>
            <a:ext cx="7389440" cy="4370040"/>
          </a:xfrm>
        </p:spPr>
        <p:txBody>
          <a:bodyPr/>
          <a:lstStyle/>
          <a:p>
            <a:pPr>
              <a:buNone/>
            </a:pPr>
            <a:r>
              <a:rPr lang="cs-CZ" sz="2000" dirty="0" smtClean="0"/>
              <a:t>2. 9.	Zahájení školního roku 2013/2014 v MŠ</a:t>
            </a:r>
          </a:p>
          <a:p>
            <a:pPr>
              <a:buNone/>
            </a:pPr>
            <a:r>
              <a:rPr lang="cs-CZ" sz="2000" dirty="0" smtClean="0"/>
              <a:t>2. 9.	Napojení první nemovitosti na splaškovou kanalizaci, č.p. 112</a:t>
            </a:r>
          </a:p>
          <a:p>
            <a:pPr>
              <a:buNone/>
            </a:pPr>
            <a:r>
              <a:rPr lang="cs-CZ" sz="2000" dirty="0" smtClean="0"/>
              <a:t>2. 9.	</a:t>
            </a:r>
            <a:r>
              <a:rPr lang="cs-CZ" sz="2000" dirty="0" err="1" smtClean="0"/>
              <a:t>Majchráková</a:t>
            </a:r>
            <a:r>
              <a:rPr lang="cs-CZ" sz="2000" dirty="0" smtClean="0"/>
              <a:t> </a:t>
            </a:r>
            <a:r>
              <a:rPr lang="cs-CZ" sz="2000" dirty="0" err="1" smtClean="0"/>
              <a:t>Mária</a:t>
            </a:r>
            <a:r>
              <a:rPr lang="cs-CZ" sz="2000" dirty="0" smtClean="0"/>
              <a:t>, </a:t>
            </a:r>
            <a:r>
              <a:rPr lang="cs-CZ" sz="2000" dirty="0" err="1" smtClean="0"/>
              <a:t>č.p</a:t>
            </a:r>
            <a:r>
              <a:rPr lang="cs-CZ" sz="2000" dirty="0" smtClean="0"/>
              <a:t>. 100 – 60 let</a:t>
            </a:r>
          </a:p>
          <a:p>
            <a:pPr>
              <a:buNone/>
            </a:pPr>
            <a:r>
              <a:rPr lang="cs-CZ" sz="2000" dirty="0" smtClean="0"/>
              <a:t>3. 9.	Článek starostky obce k nepředání školky, Kolínský PRES</a:t>
            </a:r>
          </a:p>
          <a:p>
            <a:pPr>
              <a:buNone/>
            </a:pPr>
            <a:r>
              <a:rPr lang="cs-CZ" sz="2000" dirty="0" smtClean="0"/>
              <a:t>6. 9.	Kontrola herních prvků v MŠ a na dětském hřišti</a:t>
            </a:r>
          </a:p>
          <a:p>
            <a:pPr>
              <a:buNone/>
            </a:pPr>
            <a:r>
              <a:rPr lang="cs-CZ" sz="2000" dirty="0" smtClean="0"/>
              <a:t>9. 9.	Nepořádek u kontejnerů</a:t>
            </a:r>
          </a:p>
          <a:p>
            <a:pPr>
              <a:buNone/>
            </a:pPr>
            <a:r>
              <a:rPr lang="cs-CZ" sz="2000" dirty="0" smtClean="0"/>
              <a:t>10. 9.	Tomášková Věra, </a:t>
            </a:r>
            <a:r>
              <a:rPr lang="cs-CZ" sz="2000" dirty="0" err="1" smtClean="0"/>
              <a:t>č.p</a:t>
            </a:r>
            <a:r>
              <a:rPr lang="cs-CZ" sz="2000" dirty="0" smtClean="0"/>
              <a:t>. 69 – 85 let</a:t>
            </a:r>
          </a:p>
          <a:p>
            <a:pPr>
              <a:buNone/>
            </a:pPr>
            <a:r>
              <a:rPr lang="cs-CZ" sz="2000" dirty="0" smtClean="0"/>
              <a:t>14. 9.	</a:t>
            </a:r>
            <a:r>
              <a:rPr lang="cs-CZ" sz="2000" dirty="0" err="1" smtClean="0"/>
              <a:t>Dittrichová</a:t>
            </a:r>
            <a:r>
              <a:rPr lang="cs-CZ" sz="2000" dirty="0" smtClean="0"/>
              <a:t> Eva, </a:t>
            </a:r>
            <a:r>
              <a:rPr lang="cs-CZ" sz="2000" dirty="0" err="1" smtClean="0"/>
              <a:t>č.p</a:t>
            </a:r>
            <a:r>
              <a:rPr lang="cs-CZ" sz="2000" dirty="0" smtClean="0"/>
              <a:t>. 158 – 60 let</a:t>
            </a:r>
          </a:p>
          <a:p>
            <a:pPr>
              <a:buNone/>
            </a:pPr>
            <a:r>
              <a:rPr lang="cs-CZ" sz="2000" dirty="0" smtClean="0"/>
              <a:t>14. 9.	OHAŘE CUP 2013, volejbalový turnaj a zábava, SDH a KOŽ</a:t>
            </a:r>
          </a:p>
          <a:p>
            <a:pPr>
              <a:buNone/>
            </a:pPr>
            <a:r>
              <a:rPr lang="cs-CZ" sz="2000" dirty="0" smtClean="0"/>
              <a:t>18. 9.	První jednání před soudem, spor I. Dudkové se zřizovatelem</a:t>
            </a:r>
          </a:p>
          <a:p>
            <a:pPr>
              <a:buNone/>
            </a:pPr>
            <a:r>
              <a:rPr lang="cs-CZ" sz="2000" dirty="0" smtClean="0"/>
              <a:t>18. 9. – 20. 9.	Oprava rozhlasu v ulici Na Průhon, Elektroservis</a:t>
            </a:r>
          </a:p>
          <a:p>
            <a:pPr>
              <a:buNone/>
            </a:pPr>
            <a:r>
              <a:rPr lang="cs-CZ" sz="2000" dirty="0" smtClean="0"/>
              <a:t>21. 9.	Očkování psů</a:t>
            </a:r>
          </a:p>
          <a:p>
            <a:pPr>
              <a:buNone/>
            </a:pPr>
            <a:endParaRPr lang="cs-CZ" sz="2000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78</a:t>
            </a:fld>
            <a:endParaRPr lang="cs-CZ"/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Září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87624" y="1412776"/>
            <a:ext cx="7245424" cy="4968552"/>
          </a:xfrm>
        </p:spPr>
        <p:txBody>
          <a:bodyPr/>
          <a:lstStyle/>
          <a:p>
            <a:pPr>
              <a:buNone/>
            </a:pPr>
            <a:r>
              <a:rPr lang="cs-CZ" sz="2000" dirty="0" smtClean="0"/>
              <a:t>24. 9. 	Porada starostů, MSD Kolín</a:t>
            </a:r>
          </a:p>
          <a:p>
            <a:pPr>
              <a:buNone/>
            </a:pPr>
            <a:r>
              <a:rPr lang="cs-CZ" sz="2000" dirty="0" smtClean="0"/>
              <a:t>25. 9.	Předběžná kontrola hospodaření obce za rok 2013, KÚSK</a:t>
            </a:r>
          </a:p>
          <a:p>
            <a:pPr>
              <a:buNone/>
            </a:pPr>
            <a:r>
              <a:rPr lang="cs-CZ" sz="2000" dirty="0" smtClean="0"/>
              <a:t>25. 9.	Kontrolní prohlídka stavby kanalizace, vodoprávní úřad</a:t>
            </a:r>
          </a:p>
          <a:p>
            <a:pPr>
              <a:buNone/>
            </a:pPr>
            <a:r>
              <a:rPr lang="cs-CZ" sz="2000" dirty="0" smtClean="0"/>
              <a:t>26. 9.	Natáčení České televize v MŠ</a:t>
            </a:r>
          </a:p>
          <a:p>
            <a:pPr>
              <a:buNone/>
            </a:pPr>
            <a:r>
              <a:rPr lang="cs-CZ" sz="2000" dirty="0" smtClean="0"/>
              <a:t>26. 9.	Jednání s vlastníky pozemků, výkup pozemků na společná 	zařízení, KPÚ</a:t>
            </a:r>
          </a:p>
          <a:p>
            <a:pPr>
              <a:buNone/>
            </a:pPr>
            <a:r>
              <a:rPr lang="cs-CZ" sz="2000" dirty="0" smtClean="0"/>
              <a:t>27. 9.	Kontrola pracovních podmínek zaměstnanců obce, Krajská 	hygienická stanice</a:t>
            </a:r>
          </a:p>
          <a:p>
            <a:pPr>
              <a:buNone/>
            </a:pPr>
            <a:r>
              <a:rPr lang="cs-CZ" sz="2000" dirty="0" smtClean="0"/>
              <a:t>30. 9.	Žádost o prodloužení platnosti stav. povolení  „Veřejné 	osvětlení – ul. Slepá“</a:t>
            </a:r>
          </a:p>
          <a:p>
            <a:pPr>
              <a:buNone/>
            </a:pPr>
            <a:r>
              <a:rPr lang="cs-CZ" sz="2000" dirty="0" smtClean="0"/>
              <a:t>Kontrola a doplňování podkladů k podané žádosti o proplacení výdajů na stavbu kanalizace a ČOV</a:t>
            </a:r>
          </a:p>
          <a:p>
            <a:pPr>
              <a:buNone/>
            </a:pPr>
            <a:r>
              <a:rPr lang="cs-CZ" sz="2000" dirty="0" smtClean="0"/>
              <a:t>Oprava fasády budovy České pošty s.p., č.p. 34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79</a:t>
            </a:fld>
            <a:endParaRPr lang="cs-CZ"/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Leden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8</a:t>
            </a:fld>
            <a:endParaRPr lang="cs-CZ"/>
          </a:p>
        </p:txBody>
      </p:sp>
      <p:pic>
        <p:nvPicPr>
          <p:cNvPr id="71683" name="Picture 3" descr="C:\Documents and Settings\obeslo\Plocha\Prezentace 2013\IMG_96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00808"/>
            <a:ext cx="3384376" cy="4512502"/>
          </a:xfrm>
          <a:prstGeom prst="roundRect">
            <a:avLst/>
          </a:prstGeom>
          <a:noFill/>
        </p:spPr>
      </p:pic>
      <p:pic>
        <p:nvPicPr>
          <p:cNvPr id="2050" name="Picture 2" descr="C:\Users\user\Desktop\Prezentace 2013\Volby_prezident_1.kol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284984"/>
            <a:ext cx="3350007" cy="3386569"/>
          </a:xfrm>
          <a:prstGeom prst="rect">
            <a:avLst/>
          </a:prstGeom>
          <a:noFill/>
        </p:spPr>
      </p:pic>
      <p:pic>
        <p:nvPicPr>
          <p:cNvPr id="71682" name="Picture 2" descr="C:\Documents and Settings\obeslo\Plocha\Prezentace 2013\Kopie - IMG_9628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260648"/>
            <a:ext cx="3912435" cy="2934326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Září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80</a:t>
            </a:fld>
            <a:endParaRPr lang="cs-CZ"/>
          </a:p>
        </p:txBody>
      </p:sp>
      <p:pic>
        <p:nvPicPr>
          <p:cNvPr id="56322" name="Picture 2" descr="C:\Documents and Settings\obeslo\Plocha\Prezentace 2013\2933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1"/>
            <a:ext cx="3222358" cy="4296477"/>
          </a:xfrm>
          <a:prstGeom prst="roundRect">
            <a:avLst/>
          </a:prstGeom>
          <a:noFill/>
        </p:spPr>
      </p:pic>
      <p:pic>
        <p:nvPicPr>
          <p:cNvPr id="56323" name="Picture 3" descr="C:\Documents and Settings\obeslo\Plocha\Prezentace 2013\2911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692696"/>
            <a:ext cx="4280024" cy="3210018"/>
          </a:xfrm>
          <a:prstGeom prst="roundRect">
            <a:avLst/>
          </a:prstGeom>
          <a:noFill/>
        </p:spPr>
      </p:pic>
      <p:pic>
        <p:nvPicPr>
          <p:cNvPr id="56324" name="Picture 4" descr="C:\Documents and Settings\obeslo\Plocha\Prezentace 2013\29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3356992"/>
            <a:ext cx="4248472" cy="3186354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Září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81</a:t>
            </a:fld>
            <a:endParaRPr lang="cs-CZ"/>
          </a:p>
        </p:txBody>
      </p:sp>
      <p:pic>
        <p:nvPicPr>
          <p:cNvPr id="22530" name="Picture 2" descr="C:\Users\user\Desktop\Prezentace 2013\Napojení č.p. 112_2.9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4128459" cy="3096344"/>
          </a:xfrm>
          <a:prstGeom prst="roundRect">
            <a:avLst/>
          </a:prstGeom>
          <a:noFill/>
        </p:spPr>
      </p:pic>
      <p:pic>
        <p:nvPicPr>
          <p:cNvPr id="22531" name="Picture 3" descr="C:\Users\user\Desktop\Prezentace 2013\Napojení č.p. 112_2.9 (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60648"/>
            <a:ext cx="2970330" cy="3960440"/>
          </a:xfrm>
          <a:prstGeom prst="roundRect">
            <a:avLst/>
          </a:prstGeom>
          <a:noFill/>
        </p:spPr>
      </p:pic>
      <p:pic>
        <p:nvPicPr>
          <p:cNvPr id="22532" name="Picture 4" descr="C:\Users\user\Desktop\Prezentace 2013\Napojení č.p. 112_2.9 (7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2708920"/>
            <a:ext cx="2970330" cy="3960440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Září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82</a:t>
            </a:fld>
            <a:endParaRPr lang="cs-CZ"/>
          </a:p>
        </p:txBody>
      </p:sp>
      <p:pic>
        <p:nvPicPr>
          <p:cNvPr id="23555" name="Picture 3" descr="C:\Users\user\Desktop\Prezentace 2013\2014-02-07_1244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412776"/>
            <a:ext cx="5519936" cy="493344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Září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83</a:t>
            </a:fld>
            <a:endParaRPr lang="cs-CZ"/>
          </a:p>
        </p:txBody>
      </p:sp>
      <p:pic>
        <p:nvPicPr>
          <p:cNvPr id="37890" name="Picture 2" descr="C:\Users\user\Desktop\Prezentace 2013\6.9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4232019" cy="3174014"/>
          </a:xfrm>
          <a:prstGeom prst="roundRect">
            <a:avLst/>
          </a:prstGeom>
          <a:noFill/>
        </p:spPr>
      </p:pic>
      <p:pic>
        <p:nvPicPr>
          <p:cNvPr id="37891" name="Picture 3" descr="C:\Users\user\Desktop\Prezentace 2013\6.9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492896"/>
            <a:ext cx="4248472" cy="3186354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Září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84</a:t>
            </a:fld>
            <a:endParaRPr lang="cs-CZ"/>
          </a:p>
        </p:txBody>
      </p:sp>
      <p:pic>
        <p:nvPicPr>
          <p:cNvPr id="44034" name="Picture 2" descr="C:\Users\user\Desktop\Prezentace 2013\Kontejnery_9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492896"/>
            <a:ext cx="4224469" cy="3168352"/>
          </a:xfrm>
          <a:prstGeom prst="roundRect">
            <a:avLst/>
          </a:prstGeom>
          <a:noFill/>
        </p:spPr>
      </p:pic>
      <p:pic>
        <p:nvPicPr>
          <p:cNvPr id="44035" name="Picture 3" descr="C:\Users\user\Desktop\Prezentace 2013\Kontejnery_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12776"/>
            <a:ext cx="4224469" cy="3168352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Září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85</a:t>
            </a:fld>
            <a:endParaRPr lang="cs-CZ"/>
          </a:p>
        </p:txBody>
      </p:sp>
      <p:pic>
        <p:nvPicPr>
          <p:cNvPr id="57349" name="Picture 5" descr="C:\Documents and Settings\obeslo\Plocha\Prezentace 2013\oharevolejbalnastupdrobecci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04664"/>
            <a:ext cx="4176464" cy="3132348"/>
          </a:xfrm>
          <a:prstGeom prst="roundRect">
            <a:avLst/>
          </a:prstGeom>
          <a:noFill/>
        </p:spPr>
      </p:pic>
      <p:pic>
        <p:nvPicPr>
          <p:cNvPr id="57346" name="Picture 2" descr="C:\Documents and Settings\obeslo\Plocha\Prezentace 2013\oharevolejbalnastupdrobecci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3284984"/>
            <a:ext cx="4223792" cy="3167844"/>
          </a:xfrm>
          <a:prstGeom prst="roundRect">
            <a:avLst/>
          </a:prstGeom>
          <a:noFill/>
        </p:spPr>
      </p:pic>
      <p:pic>
        <p:nvPicPr>
          <p:cNvPr id="57350" name="Picture 6" descr="C:\Documents and Settings\obeslo\Plocha\Prezentace 2013\oharevolejbal1492013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916832"/>
            <a:ext cx="4224469" cy="3168352"/>
          </a:xfrm>
          <a:prstGeom prst="roundRect">
            <a:avLst/>
          </a:prstGeom>
          <a:noFill/>
        </p:spPr>
      </p:pic>
      <p:pic>
        <p:nvPicPr>
          <p:cNvPr id="7" name="16 Oh, Baby, Bab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604448" y="18864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Září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86</a:t>
            </a:fld>
            <a:endParaRPr lang="cs-CZ"/>
          </a:p>
        </p:txBody>
      </p:sp>
      <p:pic>
        <p:nvPicPr>
          <p:cNvPr id="59394" name="Picture 2" descr="C:\Documents and Settings\obeslo\Plocha\Prezentace 2013\oharevolejbal149201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4032448" cy="3024336"/>
          </a:xfrm>
          <a:prstGeom prst="roundRect">
            <a:avLst/>
          </a:prstGeom>
          <a:noFill/>
        </p:spPr>
      </p:pic>
      <p:pic>
        <p:nvPicPr>
          <p:cNvPr id="59395" name="Picture 3" descr="C:\Documents and Settings\obeslo\Plocha\Prezentace 2013\oharevolejbal149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573016"/>
            <a:ext cx="4079776" cy="3059832"/>
          </a:xfrm>
          <a:prstGeom prst="roundRect">
            <a:avLst/>
          </a:prstGeom>
          <a:noFill/>
        </p:spPr>
      </p:pic>
      <p:pic>
        <p:nvPicPr>
          <p:cNvPr id="59396" name="Picture 4" descr="C:\Documents and Settings\obeslo\Plocha\Prezentace 2013\oharevolejbal1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1628800"/>
            <a:ext cx="3312114" cy="4416152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Září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87</a:t>
            </a:fld>
            <a:endParaRPr lang="cs-CZ"/>
          </a:p>
        </p:txBody>
      </p:sp>
      <p:pic>
        <p:nvPicPr>
          <p:cNvPr id="58371" name="Picture 3" descr="C:\Documents and Settings\obeslo\Plocha\Prezentace 2013\oharevolejbalzabava149201300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3888432" cy="2916324"/>
          </a:xfrm>
          <a:prstGeom prst="roundRect">
            <a:avLst/>
          </a:prstGeom>
          <a:noFill/>
        </p:spPr>
      </p:pic>
      <p:pic>
        <p:nvPicPr>
          <p:cNvPr id="58372" name="Picture 4" descr="C:\Documents and Settings\obeslo\Plocha\Prezentace 2013\oharevolejbalzabava1492013001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32656"/>
            <a:ext cx="3888432" cy="2916324"/>
          </a:xfrm>
          <a:prstGeom prst="roundRect">
            <a:avLst/>
          </a:prstGeom>
          <a:noFill/>
        </p:spPr>
      </p:pic>
      <p:pic>
        <p:nvPicPr>
          <p:cNvPr id="58370" name="Picture 2" descr="C:\Documents and Settings\obeslo\Plocha\Prezentace 2013\oharevolejbalzabava14920130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3429000"/>
            <a:ext cx="4320480" cy="3240360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Září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88</a:t>
            </a:fld>
            <a:endParaRPr lang="cs-CZ"/>
          </a:p>
        </p:txBody>
      </p:sp>
      <p:pic>
        <p:nvPicPr>
          <p:cNvPr id="25602" name="Picture 2" descr="C:\Users\user\Desktop\Prezentace 2013\18.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2736304" cy="3648406"/>
          </a:xfrm>
          <a:prstGeom prst="roundRect">
            <a:avLst/>
          </a:prstGeom>
          <a:noFill/>
        </p:spPr>
      </p:pic>
      <p:pic>
        <p:nvPicPr>
          <p:cNvPr id="25603" name="Picture 3" descr="C:\Users\user\Desktop\Prezentace 2013\19.9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750344"/>
            <a:ext cx="2808312" cy="3744416"/>
          </a:xfrm>
          <a:prstGeom prst="roundRect">
            <a:avLst/>
          </a:prstGeom>
          <a:noFill/>
        </p:spPr>
      </p:pic>
      <p:pic>
        <p:nvPicPr>
          <p:cNvPr id="25604" name="Picture 4" descr="C:\Users\user\Desktop\Prezentace 2013\20.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412776"/>
            <a:ext cx="2700300" cy="3600400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Září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89</a:t>
            </a:fld>
            <a:endParaRPr lang="cs-CZ"/>
          </a:p>
        </p:txBody>
      </p:sp>
      <p:pic>
        <p:nvPicPr>
          <p:cNvPr id="28674" name="Picture 2" descr="C:\Users\user\Desktop\Prezentace 2013\IMG_22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3717032"/>
            <a:ext cx="3816424" cy="2862318"/>
          </a:xfrm>
          <a:prstGeom prst="roundRect">
            <a:avLst/>
          </a:prstGeom>
          <a:noFill/>
        </p:spPr>
      </p:pic>
      <p:pic>
        <p:nvPicPr>
          <p:cNvPr id="28675" name="Picture 3" descr="C:\Users\user\Desktop\Prezentace 2013\IMG_22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692696"/>
            <a:ext cx="3847976" cy="2885982"/>
          </a:xfrm>
          <a:prstGeom prst="roundRect">
            <a:avLst/>
          </a:prstGeom>
          <a:noFill/>
        </p:spPr>
      </p:pic>
      <p:pic>
        <p:nvPicPr>
          <p:cNvPr id="28676" name="Picture 4" descr="C:\Users\user\Desktop\Prezentace 2013\IMG_22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700808"/>
            <a:ext cx="3816424" cy="2862318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Leden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9</a:t>
            </a:fld>
            <a:endParaRPr lang="cs-CZ"/>
          </a:p>
        </p:txBody>
      </p:sp>
      <p:pic>
        <p:nvPicPr>
          <p:cNvPr id="49154" name="Picture 2" descr="C:\Users\user\Desktop\Prezentace 2013\Kanalizace_2013_01_2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4136008" cy="3102006"/>
          </a:xfrm>
          <a:prstGeom prst="roundRect">
            <a:avLst/>
          </a:prstGeom>
          <a:noFill/>
        </p:spPr>
      </p:pic>
      <p:pic>
        <p:nvPicPr>
          <p:cNvPr id="49155" name="Picture 3" descr="C:\Users\user\Desktop\Prezentace 2013\Kanalizace_2013_01_29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32656"/>
            <a:ext cx="4064000" cy="3048000"/>
          </a:xfrm>
          <a:prstGeom prst="roundRect">
            <a:avLst/>
          </a:prstGeom>
          <a:noFill/>
        </p:spPr>
      </p:pic>
      <p:pic>
        <p:nvPicPr>
          <p:cNvPr id="49156" name="Picture 4" descr="C:\Users\user\Desktop\Prezentace 2013\Kanalizace_2013_01_31 (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573016"/>
            <a:ext cx="4136008" cy="3102006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Září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90</a:t>
            </a:fld>
            <a:endParaRPr lang="cs-CZ"/>
          </a:p>
        </p:txBody>
      </p:sp>
      <p:pic>
        <p:nvPicPr>
          <p:cNvPr id="70658" name="Picture 2" descr="C:\Documents and Settings\obeslo\Plocha\Prezentace 2013\Černé obce_26.9.2013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3654406" cy="4872542"/>
          </a:xfrm>
          <a:prstGeom prst="roundRect">
            <a:avLst/>
          </a:prstGeom>
          <a:noFill/>
        </p:spPr>
      </p:pic>
      <p:pic>
        <p:nvPicPr>
          <p:cNvPr id="70659" name="Picture 3" descr="C:\Documents and Settings\obeslo\Plocha\Prezentace 2013\Černé obce_26.9.2013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204864"/>
            <a:ext cx="4608512" cy="3456384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Září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91</a:t>
            </a:fld>
            <a:endParaRPr lang="cs-CZ"/>
          </a:p>
        </p:txBody>
      </p:sp>
      <p:pic>
        <p:nvPicPr>
          <p:cNvPr id="1028" name="Picture 4" descr="C:\Users\user\Desktop\Prezentace 2013\6.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3984443" cy="2988332"/>
          </a:xfrm>
          <a:prstGeom prst="roundRect">
            <a:avLst/>
          </a:prstGeom>
          <a:noFill/>
        </p:spPr>
      </p:pic>
      <p:pic>
        <p:nvPicPr>
          <p:cNvPr id="1027" name="Picture 3" descr="C:\Users\user\Desktop\Prezentace 2013\11.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76672"/>
            <a:ext cx="3960440" cy="2970330"/>
          </a:xfrm>
          <a:prstGeom prst="roundRect">
            <a:avLst/>
          </a:prstGeom>
          <a:noFill/>
        </p:spPr>
      </p:pic>
      <p:pic>
        <p:nvPicPr>
          <p:cNvPr id="4" name="Picture 2" descr="C:\Users\user\Desktop\Prezentace 2013\IMG_33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3573016"/>
            <a:ext cx="4032448" cy="3024336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Říjen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3000" y="1219200"/>
            <a:ext cx="7461448" cy="4724400"/>
          </a:xfrm>
        </p:spPr>
        <p:txBody>
          <a:bodyPr/>
          <a:lstStyle/>
          <a:p>
            <a:pPr>
              <a:buNone/>
            </a:pPr>
            <a:r>
              <a:rPr lang="cs-CZ" sz="2000" dirty="0" smtClean="0"/>
              <a:t>3. 10.	Oznámení o schválení 1. platby dotace na stavbu kanalizace 	a ČOV, SZIF</a:t>
            </a:r>
          </a:p>
          <a:p>
            <a:pPr>
              <a:buNone/>
            </a:pPr>
            <a:r>
              <a:rPr lang="cs-CZ" sz="2000" dirty="0" smtClean="0"/>
              <a:t>5. 10.	Zájezd do Měšťanského pivovaru Havlíčkův Brod, pivo Rebel</a:t>
            </a:r>
          </a:p>
          <a:p>
            <a:pPr>
              <a:buNone/>
            </a:pPr>
            <a:r>
              <a:rPr lang="cs-CZ" sz="2000" dirty="0" smtClean="0"/>
              <a:t>7. 10. 	Podání žádosti o kolaudaci stavby Ohaře – splašková kanalizace 	a ČOV, stav. úřad Kolín</a:t>
            </a:r>
          </a:p>
          <a:p>
            <a:pPr>
              <a:buNone/>
            </a:pPr>
            <a:r>
              <a:rPr lang="cs-CZ" sz="2000" dirty="0" smtClean="0"/>
              <a:t>2. 10. 	Předání stavby kanalizačních stok</a:t>
            </a:r>
          </a:p>
          <a:p>
            <a:pPr>
              <a:buNone/>
            </a:pPr>
            <a:r>
              <a:rPr lang="cs-CZ" sz="2000" dirty="0" smtClean="0"/>
              <a:t>8. 10.	Podání žádosti o kolaudaci stavby „Ohaře – splašková 	kanalizace a ČOV“</a:t>
            </a:r>
          </a:p>
          <a:p>
            <a:pPr>
              <a:buNone/>
            </a:pPr>
            <a:r>
              <a:rPr lang="cs-CZ" sz="2000" dirty="0" smtClean="0"/>
              <a:t>9. 10. 	Předání stavby objektu ČOV a příjezdové komunikace</a:t>
            </a:r>
          </a:p>
          <a:p>
            <a:pPr>
              <a:buNone/>
            </a:pPr>
            <a:r>
              <a:rPr lang="cs-CZ" sz="2000" dirty="0" smtClean="0"/>
              <a:t>14. 10.	Podzimní výzdoba OÚ, M. </a:t>
            </a:r>
            <a:r>
              <a:rPr lang="cs-CZ" sz="2000" dirty="0" err="1" smtClean="0"/>
              <a:t>Pižlová</a:t>
            </a:r>
            <a:endParaRPr lang="cs-CZ" sz="2000" dirty="0" smtClean="0"/>
          </a:p>
          <a:p>
            <a:pPr>
              <a:buNone/>
            </a:pPr>
            <a:r>
              <a:rPr lang="cs-CZ" sz="2000" dirty="0" smtClean="0"/>
              <a:t>16. 10.	Setkání s prezidentem Milošem Zemanem, Kolín</a:t>
            </a:r>
          </a:p>
          <a:p>
            <a:pPr>
              <a:buNone/>
            </a:pPr>
            <a:r>
              <a:rPr lang="cs-CZ" sz="2000" dirty="0" smtClean="0"/>
              <a:t>19. 10.	13. Hubertova jízda - Jiří Převrátil, </a:t>
            </a:r>
            <a:r>
              <a:rPr lang="cs-CZ" sz="2000" dirty="0" err="1" smtClean="0"/>
              <a:t>Jestřabí</a:t>
            </a:r>
            <a:r>
              <a:rPr lang="cs-CZ" sz="2000" dirty="0" smtClean="0"/>
              <a:t> Lhota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92</a:t>
            </a:fld>
            <a:endParaRPr lang="cs-CZ"/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Říjen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3000" y="1219200"/>
            <a:ext cx="7389440" cy="4724400"/>
          </a:xfrm>
        </p:spPr>
        <p:txBody>
          <a:bodyPr/>
          <a:lstStyle/>
          <a:p>
            <a:pPr>
              <a:buNone/>
            </a:pPr>
            <a:r>
              <a:rPr lang="cs-CZ" sz="2000" dirty="0" smtClean="0"/>
              <a:t>23. 10.	První platba dotace byla převedena na účet obce u ČNB</a:t>
            </a:r>
          </a:p>
          <a:p>
            <a:pPr>
              <a:buNone/>
            </a:pPr>
            <a:r>
              <a:rPr lang="cs-CZ" sz="2000" dirty="0" smtClean="0"/>
              <a:t>24. 10.	Kolaudace stavby „Ohaře – splašková kanalizace a ČOV“</a:t>
            </a:r>
          </a:p>
          <a:p>
            <a:pPr>
              <a:buNone/>
            </a:pPr>
            <a:r>
              <a:rPr lang="cs-CZ" sz="2000" dirty="0" smtClean="0"/>
              <a:t>25. 10. - 26. 10. Předčasné volby do PS Parlamentu ČR</a:t>
            </a:r>
          </a:p>
          <a:p>
            <a:pPr>
              <a:buNone/>
            </a:pPr>
            <a:r>
              <a:rPr lang="cs-CZ" sz="2000" dirty="0" smtClean="0"/>
              <a:t>27. 10.	Oprava studny za OÚ, SDH Ohaře</a:t>
            </a:r>
          </a:p>
          <a:p>
            <a:pPr>
              <a:buNone/>
            </a:pPr>
            <a:r>
              <a:rPr lang="cs-CZ" sz="2000" dirty="0" smtClean="0"/>
              <a:t>27. 10.	Zajímavý úkaz k večeru na obloze</a:t>
            </a:r>
          </a:p>
          <a:p>
            <a:pPr>
              <a:buNone/>
            </a:pPr>
            <a:r>
              <a:rPr lang="cs-CZ" sz="2000" dirty="0" smtClean="0"/>
              <a:t>29. 10. 	Rozhodnutí o prodloužení platnosti stav. povolení, veřejné 	osvětlení v ulici Slepá</a:t>
            </a:r>
          </a:p>
          <a:p>
            <a:pPr>
              <a:buNone/>
            </a:pPr>
            <a:r>
              <a:rPr lang="cs-CZ" sz="2000" dirty="0" smtClean="0"/>
              <a:t>29. 10.	Splacení 1. úvěrů na kanalizaci ve výši 10 396 461 Kč</a:t>
            </a:r>
          </a:p>
          <a:p>
            <a:pPr>
              <a:buNone/>
            </a:pPr>
            <a:r>
              <a:rPr lang="cs-CZ" sz="2000" dirty="0" smtClean="0"/>
              <a:t>30. 10.	Informační schůzka pro zájemce o účast v e-aukci na nákup 	silové elektrické energie, </a:t>
            </a:r>
            <a:r>
              <a:rPr lang="cs-CZ" sz="2000" dirty="0" err="1" smtClean="0"/>
              <a:t>eCENTRE</a:t>
            </a:r>
            <a:endParaRPr lang="cs-CZ" sz="2000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93</a:t>
            </a:fld>
            <a:endParaRPr lang="cs-CZ"/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Říjen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94</a:t>
            </a:fld>
            <a:endParaRPr lang="cs-CZ"/>
          </a:p>
        </p:txBody>
      </p:sp>
      <p:pic>
        <p:nvPicPr>
          <p:cNvPr id="74754" name="Picture 2" descr="C:\Documents and Settings\obeslo\Plocha\Prezentace 2013\oharehavlbrod5102013004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3294366" cy="4392488"/>
          </a:xfrm>
          <a:prstGeom prst="roundRect">
            <a:avLst/>
          </a:prstGeom>
          <a:noFill/>
        </p:spPr>
      </p:pic>
      <p:pic>
        <p:nvPicPr>
          <p:cNvPr id="74755" name="Picture 3" descr="C:\Documents and Settings\obeslo\Plocha\Prezentace 2013\oharehavlbrod5102013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573016"/>
            <a:ext cx="3936099" cy="2952074"/>
          </a:xfrm>
          <a:prstGeom prst="roundRect">
            <a:avLst/>
          </a:prstGeom>
          <a:noFill/>
        </p:spPr>
      </p:pic>
      <p:pic>
        <p:nvPicPr>
          <p:cNvPr id="74756" name="Picture 4" descr="C:\Documents and Settings\obeslo\Plocha\Prezentace 2013\oharehavlbrod5102013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548680"/>
            <a:ext cx="3888432" cy="2916324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74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Říjen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95</a:t>
            </a:fld>
            <a:endParaRPr lang="cs-CZ"/>
          </a:p>
        </p:txBody>
      </p:sp>
      <p:pic>
        <p:nvPicPr>
          <p:cNvPr id="75778" name="Picture 2" descr="C:\Documents and Settings\obeslo\Plocha\Prezentace 2013\oharehavlbrod51020130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3474132" cy="4632176"/>
          </a:xfrm>
          <a:prstGeom prst="roundRect">
            <a:avLst/>
          </a:prstGeom>
          <a:noFill/>
        </p:spPr>
      </p:pic>
      <p:pic>
        <p:nvPicPr>
          <p:cNvPr id="75779" name="Picture 3" descr="C:\Documents and Settings\obeslo\Plocha\Prezentace 2013\oharehavlbrod51020130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1" y="2132856"/>
            <a:ext cx="4512501" cy="3384376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5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Říjen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96</a:t>
            </a:fld>
            <a:endParaRPr lang="cs-CZ"/>
          </a:p>
        </p:txBody>
      </p:sp>
      <p:pic>
        <p:nvPicPr>
          <p:cNvPr id="34818" name="Picture 2" descr="C:\Users\user\Desktop\Prezentace 2013\Pižlová_14.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836712"/>
            <a:ext cx="4640064" cy="3480048"/>
          </a:xfrm>
          <a:prstGeom prst="roundRect">
            <a:avLst/>
          </a:prstGeom>
          <a:noFill/>
        </p:spPr>
      </p:pic>
      <p:pic>
        <p:nvPicPr>
          <p:cNvPr id="34819" name="Picture 3" descr="C:\Users\user\Desktop\Prezentace 2013\Pižlová_14.10 (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068960"/>
            <a:ext cx="4536504" cy="3402378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Říjen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97</a:t>
            </a:fld>
            <a:endParaRPr lang="cs-CZ"/>
          </a:p>
        </p:txBody>
      </p:sp>
      <p:pic>
        <p:nvPicPr>
          <p:cNvPr id="62466" name="Picture 2" descr="C:\Documents and Settings\obeslo\Plocha\Prezentace 2013\oharehubertovajizda1910201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404664"/>
            <a:ext cx="3186353" cy="4248471"/>
          </a:xfrm>
          <a:prstGeom prst="roundRect">
            <a:avLst/>
          </a:prstGeom>
          <a:noFill/>
        </p:spPr>
      </p:pic>
      <p:pic>
        <p:nvPicPr>
          <p:cNvPr id="62467" name="Picture 3" descr="C:\Documents and Settings\obeslo\Plocha\Prezentace 2013\oharehubertovajizda19102013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12776"/>
            <a:ext cx="3168352" cy="4224469"/>
          </a:xfrm>
          <a:prstGeom prst="roundRect">
            <a:avLst/>
          </a:prstGeom>
          <a:noFill/>
        </p:spPr>
      </p:pic>
      <p:pic>
        <p:nvPicPr>
          <p:cNvPr id="62468" name="Picture 4" descr="C:\Documents and Settings\obeslo\Plocha\Prezentace 2013\oharehubertovajizda19102013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3645024"/>
            <a:ext cx="3984104" cy="2988078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Říjen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98</a:t>
            </a:fld>
            <a:endParaRPr lang="cs-CZ"/>
          </a:p>
        </p:txBody>
      </p:sp>
      <p:pic>
        <p:nvPicPr>
          <p:cNvPr id="27650" name="Picture 2" descr="C:\Users\user\Desktop\Prezentace 2013\IMG_22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620688"/>
            <a:ext cx="4464496" cy="3348372"/>
          </a:xfrm>
          <a:prstGeom prst="roundRect">
            <a:avLst/>
          </a:prstGeom>
          <a:noFill/>
        </p:spPr>
      </p:pic>
      <p:pic>
        <p:nvPicPr>
          <p:cNvPr id="54274" name="Picture 2" descr="C:\Documents and Settings\obeslo\Plocha\Prezentace 2013\obsah444_1_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068960"/>
            <a:ext cx="4512501" cy="3384376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Říjen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5E73-7E33-4E3E-8378-6AB64AA00535}" type="slidenum">
              <a:rPr lang="cs-CZ" smtClean="0"/>
              <a:pPr/>
              <a:t>99</a:t>
            </a:fld>
            <a:endParaRPr lang="cs-CZ"/>
          </a:p>
        </p:txBody>
      </p:sp>
      <p:pic>
        <p:nvPicPr>
          <p:cNvPr id="26626" name="Picture 2" descr="C:\Users\user\Desktop\Prezentace 2013\IMG_26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060848"/>
            <a:ext cx="4512501" cy="3384376"/>
          </a:xfrm>
          <a:prstGeom prst="roundRect">
            <a:avLst/>
          </a:prstGeom>
          <a:noFill/>
        </p:spPr>
      </p:pic>
      <p:pic>
        <p:nvPicPr>
          <p:cNvPr id="26627" name="Picture 3" descr="C:\Users\user\Desktop\Prezentace 2013\IMG_26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556792"/>
            <a:ext cx="3456384" cy="4608512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s_pptselling_tp01017848">
  <a:themeElements>
    <a:clrScheme name="ms_pptselling_tp01017848 6">
      <a:dk1>
        <a:srgbClr val="000000"/>
      </a:dk1>
      <a:lt1>
        <a:srgbClr val="FFFFFF"/>
      </a:lt1>
      <a:dk2>
        <a:srgbClr val="000000"/>
      </a:dk2>
      <a:lt2>
        <a:srgbClr val="996633"/>
      </a:lt2>
      <a:accent1>
        <a:srgbClr val="CC9900"/>
      </a:accent1>
      <a:accent2>
        <a:srgbClr val="FFE28F"/>
      </a:accent2>
      <a:accent3>
        <a:srgbClr val="FFFFFF"/>
      </a:accent3>
      <a:accent4>
        <a:srgbClr val="000000"/>
      </a:accent4>
      <a:accent5>
        <a:srgbClr val="E2CAAA"/>
      </a:accent5>
      <a:accent6>
        <a:srgbClr val="E7CD81"/>
      </a:accent6>
      <a:hlink>
        <a:srgbClr val="996633"/>
      </a:hlink>
      <a:folHlink>
        <a:srgbClr val="FF9900"/>
      </a:folHlink>
    </a:clrScheme>
    <a:fontScheme name="ms_pptselling_tp01017848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s_pptselling_tp01017848 1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6699FF"/>
        </a:accent1>
        <a:accent2>
          <a:srgbClr val="9933FF"/>
        </a:accent2>
        <a:accent3>
          <a:srgbClr val="AAAAAA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selling_tp01017848 2">
        <a:dk1>
          <a:srgbClr val="000066"/>
        </a:dk1>
        <a:lt1>
          <a:srgbClr val="FFFFFF"/>
        </a:lt1>
        <a:dk2>
          <a:srgbClr val="3333FF"/>
        </a:dk2>
        <a:lt2>
          <a:srgbClr val="3399FF"/>
        </a:lt2>
        <a:accent1>
          <a:srgbClr val="66CCFF"/>
        </a:accent1>
        <a:accent2>
          <a:srgbClr val="FF66FF"/>
        </a:accent2>
        <a:accent3>
          <a:srgbClr val="FFFFFF"/>
        </a:accent3>
        <a:accent4>
          <a:srgbClr val="000056"/>
        </a:accent4>
        <a:accent5>
          <a:srgbClr val="B8E2FF"/>
        </a:accent5>
        <a:accent6>
          <a:srgbClr val="E75CE7"/>
        </a:accent6>
        <a:hlink>
          <a:srgbClr val="CC00CC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selling_tp01017848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69696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C8C8C8"/>
        </a:accent6>
        <a:hlink>
          <a:srgbClr val="3333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selling_tp01017848 4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CC9900"/>
        </a:accent1>
        <a:accent2>
          <a:srgbClr val="996600"/>
        </a:accent2>
        <a:accent3>
          <a:srgbClr val="AAAAAA"/>
        </a:accent3>
        <a:accent4>
          <a:srgbClr val="D4D4D4"/>
        </a:accent4>
        <a:accent5>
          <a:srgbClr val="E2CAAA"/>
        </a:accent5>
        <a:accent6>
          <a:srgbClr val="8A5C00"/>
        </a:accent6>
        <a:hlink>
          <a:srgbClr val="CC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selling_tp01017848 5">
        <a:dk1>
          <a:srgbClr val="000000"/>
        </a:dk1>
        <a:lt1>
          <a:srgbClr val="FFFFFF"/>
        </a:lt1>
        <a:dk2>
          <a:srgbClr val="000000"/>
        </a:dk2>
        <a:lt2>
          <a:srgbClr val="996633"/>
        </a:lt2>
        <a:accent1>
          <a:srgbClr val="CC9900"/>
        </a:accent1>
        <a:accent2>
          <a:srgbClr val="FFECB7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E7D6A6"/>
        </a:accent6>
        <a:hlink>
          <a:srgbClr val="996633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selling_tp01017848 6">
        <a:dk1>
          <a:srgbClr val="000000"/>
        </a:dk1>
        <a:lt1>
          <a:srgbClr val="FFFFFF"/>
        </a:lt1>
        <a:dk2>
          <a:srgbClr val="000000"/>
        </a:dk2>
        <a:lt2>
          <a:srgbClr val="996633"/>
        </a:lt2>
        <a:accent1>
          <a:srgbClr val="CC9900"/>
        </a:accent1>
        <a:accent2>
          <a:srgbClr val="FFE28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E7CD81"/>
        </a:accent6>
        <a:hlink>
          <a:srgbClr val="996633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TS102817385</Template>
  <TotalTime>1264</TotalTime>
  <Words>374</Words>
  <Application>Microsoft Office PowerPoint</Application>
  <PresentationFormat>Předvádění na obrazovce (4:3)</PresentationFormat>
  <Paragraphs>428</Paragraphs>
  <Slides>123</Slides>
  <Notes>0</Notes>
  <HiddenSlides>0</HiddenSlides>
  <MMClips>8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123</vt:i4>
      </vt:variant>
    </vt:vector>
  </HeadingPairs>
  <TitlesOfParts>
    <vt:vector size="124" baseType="lpstr">
      <vt:lpstr>ms_pptselling_tp01017848</vt:lpstr>
      <vt:lpstr>OHAŘE 2013</vt:lpstr>
      <vt:lpstr>Zastupitelé obce</vt:lpstr>
      <vt:lpstr>Leden</vt:lpstr>
      <vt:lpstr>Leden</vt:lpstr>
      <vt:lpstr>Leden</vt:lpstr>
      <vt:lpstr>Leden</vt:lpstr>
      <vt:lpstr>Leden</vt:lpstr>
      <vt:lpstr>Leden</vt:lpstr>
      <vt:lpstr>Leden</vt:lpstr>
      <vt:lpstr>Leden</vt:lpstr>
      <vt:lpstr>Únor</vt:lpstr>
      <vt:lpstr>Únor</vt:lpstr>
      <vt:lpstr>Únor</vt:lpstr>
      <vt:lpstr>Únor</vt:lpstr>
      <vt:lpstr>Březen</vt:lpstr>
      <vt:lpstr>Březen</vt:lpstr>
      <vt:lpstr>Březen</vt:lpstr>
      <vt:lpstr>Březen</vt:lpstr>
      <vt:lpstr>Březen</vt:lpstr>
      <vt:lpstr>Březen</vt:lpstr>
      <vt:lpstr>Březen</vt:lpstr>
      <vt:lpstr>Březen</vt:lpstr>
      <vt:lpstr>Duben</vt:lpstr>
      <vt:lpstr>Duben</vt:lpstr>
      <vt:lpstr>Duben</vt:lpstr>
      <vt:lpstr>Duben</vt:lpstr>
      <vt:lpstr>Duben</vt:lpstr>
      <vt:lpstr>Duben</vt:lpstr>
      <vt:lpstr>Duben</vt:lpstr>
      <vt:lpstr>Květen</vt:lpstr>
      <vt:lpstr>Květen – jaro v obci</vt:lpstr>
      <vt:lpstr>Květen – jaro v obci</vt:lpstr>
      <vt:lpstr>Květen</vt:lpstr>
      <vt:lpstr>Květen</vt:lpstr>
      <vt:lpstr>Květen</vt:lpstr>
      <vt:lpstr>Květen</vt:lpstr>
      <vt:lpstr>Květen</vt:lpstr>
      <vt:lpstr>Červen</vt:lpstr>
      <vt:lpstr>Červen</vt:lpstr>
      <vt:lpstr>Červen</vt:lpstr>
      <vt:lpstr>Červen</vt:lpstr>
      <vt:lpstr>Červen</vt:lpstr>
      <vt:lpstr>Červen</vt:lpstr>
      <vt:lpstr>Červen</vt:lpstr>
      <vt:lpstr>Červen</vt:lpstr>
      <vt:lpstr>Červen</vt:lpstr>
      <vt:lpstr>Červen</vt:lpstr>
      <vt:lpstr>Červen</vt:lpstr>
      <vt:lpstr>Červen</vt:lpstr>
      <vt:lpstr>Červen</vt:lpstr>
      <vt:lpstr>Červen</vt:lpstr>
      <vt:lpstr>Červen</vt:lpstr>
      <vt:lpstr>Červen</vt:lpstr>
      <vt:lpstr>Červenec</vt:lpstr>
      <vt:lpstr>Červenec</vt:lpstr>
      <vt:lpstr>Červenec</vt:lpstr>
      <vt:lpstr>Červenec</vt:lpstr>
      <vt:lpstr>Červenec</vt:lpstr>
      <vt:lpstr>Červenec</vt:lpstr>
      <vt:lpstr>Červenec</vt:lpstr>
      <vt:lpstr>Červenec</vt:lpstr>
      <vt:lpstr>Srpen</vt:lpstr>
      <vt:lpstr>Srpen</vt:lpstr>
      <vt:lpstr>Srpen</vt:lpstr>
      <vt:lpstr>Srpen</vt:lpstr>
      <vt:lpstr>Srpen</vt:lpstr>
      <vt:lpstr>Srpen</vt:lpstr>
      <vt:lpstr>Srpen</vt:lpstr>
      <vt:lpstr>Srpen</vt:lpstr>
      <vt:lpstr>Srpen</vt:lpstr>
      <vt:lpstr>Srpen</vt:lpstr>
      <vt:lpstr>Srpen</vt:lpstr>
      <vt:lpstr>Srpen</vt:lpstr>
      <vt:lpstr>Srpen</vt:lpstr>
      <vt:lpstr>Srpen</vt:lpstr>
      <vt:lpstr>Srpen</vt:lpstr>
      <vt:lpstr>Srpen</vt:lpstr>
      <vt:lpstr>Září</vt:lpstr>
      <vt:lpstr>Září</vt:lpstr>
      <vt:lpstr>Září</vt:lpstr>
      <vt:lpstr>Září</vt:lpstr>
      <vt:lpstr>Září</vt:lpstr>
      <vt:lpstr>Září</vt:lpstr>
      <vt:lpstr>Září</vt:lpstr>
      <vt:lpstr>Září</vt:lpstr>
      <vt:lpstr>Září</vt:lpstr>
      <vt:lpstr>Září</vt:lpstr>
      <vt:lpstr>Září</vt:lpstr>
      <vt:lpstr>Září</vt:lpstr>
      <vt:lpstr>Září</vt:lpstr>
      <vt:lpstr>Září</vt:lpstr>
      <vt:lpstr>Říjen</vt:lpstr>
      <vt:lpstr>Říjen</vt:lpstr>
      <vt:lpstr>Říjen</vt:lpstr>
      <vt:lpstr>Říjen</vt:lpstr>
      <vt:lpstr>Říjen</vt:lpstr>
      <vt:lpstr>Říjen</vt:lpstr>
      <vt:lpstr>Říjen</vt:lpstr>
      <vt:lpstr>Říjen</vt:lpstr>
      <vt:lpstr>Říjen</vt:lpstr>
      <vt:lpstr>Říjen</vt:lpstr>
      <vt:lpstr>Říjen</vt:lpstr>
      <vt:lpstr>Listopad</vt:lpstr>
      <vt:lpstr>Listopad</vt:lpstr>
      <vt:lpstr>Listopad</vt:lpstr>
      <vt:lpstr>Listopad</vt:lpstr>
      <vt:lpstr>Listopad</vt:lpstr>
      <vt:lpstr>Listopad</vt:lpstr>
      <vt:lpstr>Listopad</vt:lpstr>
      <vt:lpstr>Listopad</vt:lpstr>
      <vt:lpstr>Prosinec</vt:lpstr>
      <vt:lpstr>Prosinec</vt:lpstr>
      <vt:lpstr>Prosinec</vt:lpstr>
      <vt:lpstr>Prosinec</vt:lpstr>
      <vt:lpstr>Prosinec</vt:lpstr>
      <vt:lpstr>Prosinec</vt:lpstr>
      <vt:lpstr>Prosinec</vt:lpstr>
      <vt:lpstr>Prosinec</vt:lpstr>
      <vt:lpstr>Prosinec</vt:lpstr>
      <vt:lpstr>O Ohařích v tisku</vt:lpstr>
      <vt:lpstr>O Ohařích v tisku</vt:lpstr>
      <vt:lpstr>PF 2014</vt:lpstr>
      <vt:lpstr>Děkuji za pozornost</vt:lpstr>
    </vt:vector>
  </TitlesOfParts>
  <Company>Ohaře 46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František Obešlo</dc:creator>
  <cp:lastModifiedBy>František Obešlo</cp:lastModifiedBy>
  <cp:revision>141</cp:revision>
  <dcterms:created xsi:type="dcterms:W3CDTF">2014-02-05T17:12:37Z</dcterms:created>
  <dcterms:modified xsi:type="dcterms:W3CDTF">2014-03-03T18:54:02Z</dcterms:modified>
</cp:coreProperties>
</file>