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</p:sldMasterIdLst>
  <p:notesMasterIdLst>
    <p:notesMasterId r:id="rId75"/>
  </p:notesMasterIdLst>
  <p:sldIdLst>
    <p:sldId id="256" r:id="rId2"/>
    <p:sldId id="259" r:id="rId3"/>
    <p:sldId id="257" r:id="rId4"/>
    <p:sldId id="262" r:id="rId5"/>
    <p:sldId id="258" r:id="rId6"/>
    <p:sldId id="260" r:id="rId7"/>
    <p:sldId id="261" r:id="rId8"/>
    <p:sldId id="313" r:id="rId9"/>
    <p:sldId id="263" r:id="rId10"/>
    <p:sldId id="264" r:id="rId11"/>
    <p:sldId id="321" r:id="rId12"/>
    <p:sldId id="265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322" r:id="rId22"/>
    <p:sldId id="274" r:id="rId23"/>
    <p:sldId id="275" r:id="rId24"/>
    <p:sldId id="276" r:id="rId25"/>
    <p:sldId id="278" r:id="rId26"/>
    <p:sldId id="277" r:id="rId27"/>
    <p:sldId id="279" r:id="rId28"/>
    <p:sldId id="314" r:id="rId29"/>
    <p:sldId id="280" r:id="rId30"/>
    <p:sldId id="281" r:id="rId31"/>
    <p:sldId id="282" r:id="rId32"/>
    <p:sldId id="325" r:id="rId33"/>
    <p:sldId id="283" r:id="rId34"/>
    <p:sldId id="326" r:id="rId35"/>
    <p:sldId id="284" r:id="rId36"/>
    <p:sldId id="285" r:id="rId37"/>
    <p:sldId id="286" r:id="rId38"/>
    <p:sldId id="287" r:id="rId39"/>
    <p:sldId id="315" r:id="rId40"/>
    <p:sldId id="289" r:id="rId41"/>
    <p:sldId id="288" r:id="rId42"/>
    <p:sldId id="290" r:id="rId43"/>
    <p:sldId id="317" r:id="rId44"/>
    <p:sldId id="291" r:id="rId45"/>
    <p:sldId id="298" r:id="rId46"/>
    <p:sldId id="316" r:id="rId47"/>
    <p:sldId id="292" r:id="rId48"/>
    <p:sldId id="293" r:id="rId49"/>
    <p:sldId id="304" r:id="rId50"/>
    <p:sldId id="318" r:id="rId51"/>
    <p:sldId id="294" r:id="rId52"/>
    <p:sldId id="295" r:id="rId53"/>
    <p:sldId id="296" r:id="rId54"/>
    <p:sldId id="297" r:id="rId55"/>
    <p:sldId id="299" r:id="rId56"/>
    <p:sldId id="301" r:id="rId57"/>
    <p:sldId id="319" r:id="rId58"/>
    <p:sldId id="323" r:id="rId59"/>
    <p:sldId id="300" r:id="rId60"/>
    <p:sldId id="302" r:id="rId61"/>
    <p:sldId id="303" r:id="rId62"/>
    <p:sldId id="320" r:id="rId63"/>
    <p:sldId id="306" r:id="rId64"/>
    <p:sldId id="305" r:id="rId65"/>
    <p:sldId id="307" r:id="rId66"/>
    <p:sldId id="308" r:id="rId67"/>
    <p:sldId id="309" r:id="rId68"/>
    <p:sldId id="310" r:id="rId69"/>
    <p:sldId id="311" r:id="rId70"/>
    <p:sldId id="328" r:id="rId71"/>
    <p:sldId id="327" r:id="rId72"/>
    <p:sldId id="312" r:id="rId73"/>
    <p:sldId id="324" r:id="rId7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CC0066"/>
    <a:srgbClr val="CCECFF"/>
    <a:srgbClr val="99CCFF"/>
    <a:srgbClr val="FFFFCC"/>
    <a:srgbClr val="FF6600"/>
    <a:srgbClr val="FF9933"/>
    <a:srgbClr val="FF0000"/>
    <a:srgbClr val="CC6600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36" autoAdjust="0"/>
  </p:normalViewPr>
  <p:slideViewPr>
    <p:cSldViewPr>
      <p:cViewPr varScale="1">
        <p:scale>
          <a:sx n="64" d="100"/>
          <a:sy n="64" d="100"/>
        </p:scale>
        <p:origin x="-12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4A8D-597C-43D2-A3CA-2BE3D2810D23}" type="datetimeFigureOut">
              <a:rPr lang="cs-CZ" smtClean="0"/>
              <a:pPr/>
              <a:t>8.12.2011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9BBC2-D307-4CC6-B049-A9A1AD69BE9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BBC2-D307-4CC6-B049-A9A1AD69BE91}" type="slidenum">
              <a:rPr lang="cs-CZ" smtClean="0"/>
              <a:pPr/>
              <a:t>62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1C06502-37AD-4C39-83B4-6A8401B27C54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1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CEB8-FD7B-45ED-AA3E-43418ECC025F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66E1-15C1-408A-873C-7638EBCD84DA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0FBE944-76D7-427B-9B35-88AACF136BC2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F6DDB45-DDB5-476A-9324-6A5B68D3EC8F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1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94C7D-E413-4BD3-AC75-042DB957DC83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13E6-E6E3-43A2-B808-952DBD6A12B6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65F1CD-2B67-4B70-BE74-F1F609A2D9FA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0D82-349F-4954-A3E4-11C6EF2CB5AE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11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4ED1F63-8C69-4956-9505-DE2E60B1A698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1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A18656C-BA36-46D9-956D-017189F98AE4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  <p:transition spd="slow" advTm="11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2A687D-E5E9-42C5-B77E-3FB0E18041F6}" type="datetime1">
              <a:rPr lang="cs-CZ" smtClean="0"/>
              <a:pPr/>
              <a:t>8.12.2011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5F9F135-08E2-421D-84E6-3AD846A47E2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 advTm="11000">
    <p:wheel spokes="8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OHARE%202008\Slune&#269;ko%20zachod&#237;-3.48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RE%202008\Z%20ve&#269;era%20je%20jasno-4.55.mp3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http://www.remasystem.cz/archiv/images/grafika/logo_zo.jpg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://www.remasystem.cz/index.php?option=com_content&amp;task=view&amp;id=93&amp;Itemid=404%3cbr%20/%3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RE%202008\Zd&#225;lo%20se%20n&#283;%20zd&#225;lo-3.00.mp3" TargetMode="Externa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OHARE%202008\Nep&#367;jdem%20dom&#367;-4.05.mp3" TargetMode="Externa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14546" y="3643314"/>
            <a:ext cx="6172200" cy="1179982"/>
          </a:xfrm>
        </p:spPr>
        <p:txBody>
          <a:bodyPr>
            <a:normAutofit/>
          </a:bodyPr>
          <a:lstStyle/>
          <a:p>
            <a:r>
              <a:rPr lang="cs-CZ" sz="4800" dirty="0" smtClean="0"/>
              <a:t>Ohaře 2008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4857768" cy="6402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kronika obce trochu jinak</a:t>
            </a:r>
            <a:endParaRPr lang="cs-CZ" sz="2400" dirty="0"/>
          </a:p>
        </p:txBody>
      </p:sp>
      <p:pic>
        <p:nvPicPr>
          <p:cNvPr id="6" name="Slunečko zachodí-3.4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58214" y="714356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/>
          <a:lstStyle/>
          <a:p>
            <a:pPr algn="r"/>
            <a:r>
              <a:rPr lang="cs-CZ" b="1" dirty="0" smtClean="0"/>
              <a:t>Březen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3074" name="Picture 2" descr="D:\obec-PC obývák\PREZENTACE 2008\Jiroudek č.88_70let_16.3.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500042"/>
            <a:ext cx="2286016" cy="304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D:\obec-PC obývák\PREZENTACE 2008\obr 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143248"/>
            <a:ext cx="2500330" cy="333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user\Desktop\Prezentace 2008\Tuláček Josef-65let_11.3.0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500042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D:\obec-PC obývák\PREZENTACE 2008\Josef Jiroudek,č.p.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357562"/>
            <a:ext cx="2357454" cy="298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/>
          <a:lstStyle/>
          <a:p>
            <a:pPr algn="r"/>
            <a:r>
              <a:rPr lang="cs-CZ" b="1" dirty="0" smtClean="0"/>
              <a:t>Březen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4" name="Picture 4" descr="D:\obec-PC obývák\PREZENTACE 2008\27.03.08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6" name="Picture 2" descr="C:\Users\user\Desktop\Prezentace 2008\Ohaře_lípy_únor09 (3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71678"/>
            <a:ext cx="2714644" cy="36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/>
          <a:lstStyle/>
          <a:p>
            <a:pPr algn="r"/>
            <a:r>
              <a:rPr lang="cs-CZ" b="1" dirty="0" smtClean="0"/>
              <a:t>Březen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4099" name="Picture 3" descr="D:\obec-PC obývák\PREZENTACE 2008\Kolínský deník_10.3.08_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28670"/>
            <a:ext cx="3392769" cy="4786346"/>
          </a:xfrm>
          <a:prstGeom prst="rect">
            <a:avLst/>
          </a:prstGeom>
          <a:noFill/>
        </p:spPr>
      </p:pic>
      <p:pic>
        <p:nvPicPr>
          <p:cNvPr id="4101" name="Picture 5" descr="D:\obec-PC obývák\PREZENTACE 2008\16.4.08_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9" name="Picture 1" descr="C:\Users\user\Desktop\Prezentace 2008\Pokácení kaštanu 8.3.2007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/>
          <a:lstStyle/>
          <a:p>
            <a:pPr algn="r"/>
            <a:r>
              <a:rPr lang="cs-CZ" b="1" dirty="0" smtClean="0"/>
              <a:t>Březen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6146" name="Picture 2" descr="D:\obec-PC obývák\PREZENTACE 2008\obr 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D:\obec-PC obývák\PREZENTACE 2008\obr 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2984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D:\obec-PC obývák\PREZENTACE 2008\obr 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857628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D:\obec-PC obývák\PREZENTACE 2008\obr 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143248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/>
          <a:lstStyle/>
          <a:p>
            <a:pPr algn="r"/>
            <a:r>
              <a:rPr lang="cs-CZ" b="1" dirty="0" smtClean="0"/>
              <a:t>Březen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14</a:t>
            </a:fld>
            <a:endParaRPr lang="cs-CZ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42910" y="214290"/>
          <a:ext cx="3857652" cy="5459144"/>
        </p:xfrm>
        <a:graphic>
          <a:graphicData uri="http://schemas.openxmlformats.org/presentationml/2006/ole">
            <p:oleObj spid="_x0000_s5122" name="Acrobat Document" r:id="rId3" imgW="5667353" imgH="8019921" progId="AcroExch.Document.7">
              <p:embed/>
            </p:oleObj>
          </a:graphicData>
        </a:graphic>
      </p:graphicFrame>
      <p:pic>
        <p:nvPicPr>
          <p:cNvPr id="5" name="Picture 4" descr="D:\obec-PC obývák\PREZENTACE 2008\27.03.08 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14422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D:\obec-PC obývák\PREZENTACE 2008\27.03.08_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D:\obec-PC obývák\PREZENTACE 2008\Hartl-Horová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214818"/>
            <a:ext cx="3155949" cy="2366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14348" y="1428736"/>
            <a:ext cx="78581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4. 4.	Veřejné zasedání zastupitelstva, promítnutí </a:t>
            </a:r>
            <a:r>
              <a:rPr lang="cs-CZ" dirty="0" err="1" smtClean="0">
                <a:solidFill>
                  <a:schemeClr val="tx2"/>
                </a:solidFill>
              </a:rPr>
              <a:t>Fotokroniky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2007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5. 4.	Dětský karneval, KOŽ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7. 4.	Zápis obce do publikace „Středočeský kraj – města a obce“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9. 4.	Udělení certifikátu „Zelená obec“ firmou REMA Systém, sběr </a:t>
            </a:r>
            <a:r>
              <a:rPr lang="cs-CZ" dirty="0" smtClean="0">
                <a:solidFill>
                  <a:schemeClr val="tx2"/>
                </a:solidFill>
              </a:rPr>
              <a:t>	drobných </a:t>
            </a:r>
            <a:r>
              <a:rPr lang="cs-CZ" dirty="0">
                <a:solidFill>
                  <a:schemeClr val="tx2"/>
                </a:solidFill>
              </a:rPr>
              <a:t>elektrospotřebičů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4.	Beseda se spisovatelkou </a:t>
            </a:r>
            <a:r>
              <a:rPr lang="cs-CZ" dirty="0" smtClean="0">
                <a:solidFill>
                  <a:schemeClr val="tx2"/>
                </a:solidFill>
              </a:rPr>
              <a:t>I. Fuchsovou, </a:t>
            </a:r>
            <a:r>
              <a:rPr lang="cs-CZ" dirty="0" err="1" smtClean="0">
                <a:solidFill>
                  <a:schemeClr val="tx2"/>
                </a:solidFill>
              </a:rPr>
              <a:t>bluesmanem</a:t>
            </a:r>
            <a:r>
              <a:rPr lang="cs-CZ" dirty="0" smtClean="0">
                <a:solidFill>
                  <a:schemeClr val="tx2"/>
                </a:solidFill>
              </a:rPr>
              <a:t> Z. </a:t>
            </a:r>
            <a:r>
              <a:rPr lang="cs-CZ" dirty="0" err="1" smtClean="0">
                <a:solidFill>
                  <a:schemeClr val="tx2"/>
                </a:solidFill>
              </a:rPr>
              <a:t>Hemza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4.	Večerní hodiny – „dovádění“  </a:t>
            </a:r>
            <a:r>
              <a:rPr lang="cs-CZ" dirty="0" smtClean="0">
                <a:solidFill>
                  <a:schemeClr val="tx2"/>
                </a:solidFill>
              </a:rPr>
              <a:t>mládeže, </a:t>
            </a:r>
            <a:r>
              <a:rPr lang="cs-CZ" dirty="0">
                <a:solidFill>
                  <a:schemeClr val="tx2"/>
                </a:solidFill>
              </a:rPr>
              <a:t>polámaní </a:t>
            </a:r>
            <a:r>
              <a:rPr lang="cs-CZ" dirty="0" err="1" smtClean="0">
                <a:solidFill>
                  <a:schemeClr val="tx2"/>
                </a:solidFill>
              </a:rPr>
              <a:t>thují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>
                <a:solidFill>
                  <a:schemeClr val="tx2"/>
                </a:solidFill>
              </a:rPr>
              <a:t>u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2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12. 4.	Sdružení Zvoneček - informační stánek o odpadech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12. 4.	Svoz nebezpečného a velkoobjemového odpadu, SOP Přelouč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12. 4.	Vysazování doubků, </a:t>
            </a:r>
            <a:r>
              <a:rPr lang="cs-CZ" dirty="0" err="1">
                <a:solidFill>
                  <a:schemeClr val="tx2"/>
                </a:solidFill>
              </a:rPr>
              <a:t>parc.č</a:t>
            </a:r>
            <a:r>
              <a:rPr lang="cs-CZ" dirty="0">
                <a:solidFill>
                  <a:schemeClr val="tx2"/>
                </a:solidFill>
              </a:rPr>
              <a:t>. 957/2, </a:t>
            </a:r>
            <a:r>
              <a:rPr lang="cs-CZ" dirty="0" smtClean="0">
                <a:solidFill>
                  <a:schemeClr val="tx2"/>
                </a:solidFill>
              </a:rPr>
              <a:t> KOŽ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4. 	Čistění komunikací, SÚS Kutná Hora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19. 4.	Vysazování boroviček, </a:t>
            </a:r>
            <a:r>
              <a:rPr lang="cs-CZ" dirty="0" err="1">
                <a:solidFill>
                  <a:schemeClr val="tx2"/>
                </a:solidFill>
              </a:rPr>
              <a:t>parc.č</a:t>
            </a:r>
            <a:r>
              <a:rPr lang="cs-CZ" dirty="0">
                <a:solidFill>
                  <a:schemeClr val="tx2"/>
                </a:solidFill>
              </a:rPr>
              <a:t>. 957/2, KOŽ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85786" y="1443841"/>
            <a:ext cx="750099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22. 4.	Nákup kalového čerpadla (dotace pro JSDH)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23. 4.	Nákup pozemku na </a:t>
            </a:r>
            <a:r>
              <a:rPr lang="cs-CZ" dirty="0" smtClean="0">
                <a:solidFill>
                  <a:schemeClr val="tx2"/>
                </a:solidFill>
              </a:rPr>
              <a:t>ČOV od p. V. Svobody, </a:t>
            </a:r>
            <a:r>
              <a:rPr lang="cs-CZ" dirty="0" err="1" smtClean="0">
                <a:solidFill>
                  <a:schemeClr val="tx2"/>
                </a:solidFill>
              </a:rPr>
              <a:t>č.p</a:t>
            </a:r>
            <a:r>
              <a:rPr lang="cs-CZ" dirty="0" smtClean="0">
                <a:solidFill>
                  <a:schemeClr val="tx2"/>
                </a:solidFill>
              </a:rPr>
              <a:t>. 109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24. 4.	Zastupitelstvo Středočeského kraje </a:t>
            </a:r>
            <a:r>
              <a:rPr lang="cs-CZ" dirty="0" smtClean="0">
                <a:solidFill>
                  <a:schemeClr val="tx2"/>
                </a:solidFill>
              </a:rPr>
              <a:t>– </a:t>
            </a:r>
            <a:r>
              <a:rPr lang="cs-CZ" dirty="0">
                <a:solidFill>
                  <a:schemeClr val="tx2"/>
                </a:solidFill>
              </a:rPr>
              <a:t>schválení finanční </a:t>
            </a:r>
            <a:r>
              <a:rPr lang="cs-CZ" dirty="0" smtClean="0">
                <a:solidFill>
                  <a:schemeClr val="tx2"/>
                </a:solidFill>
              </a:rPr>
              <a:t>	dotace 25 000</a:t>
            </a:r>
            <a:r>
              <a:rPr lang="cs-CZ" dirty="0">
                <a:solidFill>
                  <a:schemeClr val="tx2"/>
                </a:solidFill>
              </a:rPr>
              <a:t>,- Kč pro </a:t>
            </a:r>
            <a:r>
              <a:rPr lang="cs-CZ" dirty="0" smtClean="0">
                <a:solidFill>
                  <a:schemeClr val="tx2"/>
                </a:solidFill>
              </a:rPr>
              <a:t>knihovnu 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29. 4.	Den pro obec, brigáda žáků </a:t>
            </a:r>
            <a:r>
              <a:rPr lang="cs-CZ" dirty="0" smtClean="0">
                <a:solidFill>
                  <a:schemeClr val="tx2"/>
                </a:solidFill>
              </a:rPr>
              <a:t>ZŠMŠ </a:t>
            </a:r>
            <a:r>
              <a:rPr lang="cs-CZ" dirty="0" err="1">
                <a:solidFill>
                  <a:schemeClr val="tx2"/>
                </a:solidFill>
              </a:rPr>
              <a:t>Býchory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„Na Kopci“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30. 4. 	Pálení čarodějnic, i s </a:t>
            </a:r>
            <a:r>
              <a:rPr lang="cs-CZ" dirty="0" smtClean="0">
                <a:solidFill>
                  <a:schemeClr val="tx2"/>
                </a:solidFill>
              </a:rPr>
              <a:t>občerstvením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Prořezávka borovic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Kácení borovic u asfaltového hřiště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Zaslání dopisu na biskupství do Hradce </a:t>
            </a:r>
            <a:r>
              <a:rPr lang="cs-CZ" dirty="0" smtClean="0">
                <a:solidFill>
                  <a:schemeClr val="tx2"/>
                </a:solidFill>
              </a:rPr>
              <a:t>Králové (nesouhlas </a:t>
            </a:r>
            <a:r>
              <a:rPr lang="cs-CZ" dirty="0">
                <a:solidFill>
                  <a:schemeClr val="tx2"/>
                </a:solidFill>
              </a:rPr>
              <a:t>s použitím finančních prostředků z prodeje fary na stavbu nové fary v </a:t>
            </a:r>
            <a:r>
              <a:rPr lang="cs-CZ" dirty="0" err="1" smtClean="0">
                <a:solidFill>
                  <a:schemeClr val="tx2"/>
                </a:solidFill>
              </a:rPr>
              <a:t>Žiželicích</a:t>
            </a:r>
            <a:r>
              <a:rPr lang="cs-CZ" dirty="0" smtClean="0">
                <a:solidFill>
                  <a:schemeClr val="tx2"/>
                </a:solidFill>
              </a:rPr>
              <a:t>)</a:t>
            </a:r>
            <a:endParaRPr lang="cs-CZ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072494" cy="571504"/>
          </a:xfrm>
        </p:spPr>
        <p:txBody>
          <a:bodyPr/>
          <a:lstStyle/>
          <a:p>
            <a:pPr algn="r"/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7170" name="Picture 2" descr="D:\obec-PC obývák\PREZENTACE 2008\5.4.08_Karneval_08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71472" y="500042"/>
            <a:ext cx="3000396" cy="225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7" name="Picture 9" descr="D:\obec-PC obývák\PREZENTACE 2008\Kolínský PRES, 8.4.08, 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00438"/>
            <a:ext cx="2880677" cy="2714644"/>
          </a:xfrm>
          <a:prstGeom prst="rect">
            <a:avLst/>
          </a:prstGeom>
          <a:noFill/>
        </p:spPr>
      </p:pic>
      <p:pic>
        <p:nvPicPr>
          <p:cNvPr id="82945" name="Picture 1" descr="C:\Users\user\Desktop\Prezentace 2008\5.4.08_Karneval 001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786182" y="785794"/>
            <a:ext cx="3214710" cy="241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946" name="Picture 2" descr="C:\Users\user\Desktop\Prezentace 2008\20A_0050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r="10351" b="2745"/>
          <a:stretch>
            <a:fillRect/>
          </a:stretch>
        </p:blipFill>
        <p:spPr bwMode="auto">
          <a:xfrm>
            <a:off x="4000496" y="3714752"/>
            <a:ext cx="364333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8195" name="Picture 3" descr="D:\obec-PC obývák\PREZENTACE 2008\29.04.08_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3441701" cy="2581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D:\obec-PC obývák\PREZENTACE 2008\12.4.08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536952" cy="2652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D:\obec-PC obývák\PREZENTACE 2008\11.4.08 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21" name="Picture 1" descr="C:\Users\user\Desktop\Prezentace 2008\29.04.08 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714356"/>
            <a:ext cx="3492494" cy="261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Z večera je jasno-4.5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6643702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9218" name="Picture 2" descr="D:\obec-PC obývák\PREZENTACE 2008\5.4.08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D:\obec-PC obývák\PREZENTACE 2008\3.4.08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785794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D:\obec-PC obývák\PREZENTACE 2008\11.4.08 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142984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897" name="Picture 1" descr="C:\Users\user\Desktop\Prezentace 2008\7.4.08 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572008"/>
            <a:ext cx="2714644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898" name="Picture 2" descr="C:\Users\user\Desktop\Prezentace 2008\16.4.08 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857628"/>
            <a:ext cx="2071702" cy="2762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8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Zastupitelé obce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17410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142984"/>
            <a:ext cx="1514196" cy="1883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D:\obec-PC obývák\PREZENTACE 2007\Smolíková Světluš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142984"/>
            <a:ext cx="1527508" cy="1888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4" descr="D:\obec-PC obývák\PREZENTACE 2007\Klepal-obdélník na výš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1142984"/>
            <a:ext cx="1571636" cy="1865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" descr="D:\obec-PC obývák\PREZENTACE 2008\Dostál Bohusla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1772637" cy="204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4" descr="Steklý Radek, č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52698" y="3929066"/>
            <a:ext cx="1508517" cy="204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2" descr="Smolík Jan, č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500826" y="3929066"/>
            <a:ext cx="1552411" cy="204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 descr="D:\obec-PC obývák\PREZENTACE 2007\Obešlová-zmenšen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142984"/>
            <a:ext cx="1488530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214282" y="3214686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V. Obešlová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071670" y="3214686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V. Klepal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71868" y="3214686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L. Michálek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357818" y="3214686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S. Smolíková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1472" y="6143644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R. Steklý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28860" y="6143644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F. Dostál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43438" y="6143644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B. Dostál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215206" y="3214686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P. Mazura</a:t>
            </a:r>
            <a:endParaRPr lang="cs-CZ" sz="2000" b="1" i="1" dirty="0">
              <a:solidFill>
                <a:schemeClr val="tx2"/>
              </a:solidFill>
            </a:endParaRPr>
          </a:p>
        </p:txBody>
      </p:sp>
      <p:pic>
        <p:nvPicPr>
          <p:cNvPr id="21" name="Picture 1" descr="D:\obec-PC obývák\PREZENTACE 2007\Obešlová-zmenšený.jpg"/>
          <p:cNvPicPr>
            <a:picLocks noChangeAspect="1" noChangeArrowheads="1"/>
          </p:cNvPicPr>
          <p:nvPr/>
        </p:nvPicPr>
        <p:blipFill>
          <a:blip r:embed="rId9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7215206" y="1142984"/>
            <a:ext cx="1500198" cy="187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" descr="D:\obec-PC obývák\PREZENTACE 2007\Obešlová-zmenšený.jpg"/>
          <p:cNvPicPr>
            <a:picLocks noChangeAspect="1" noChangeArrowheads="1"/>
          </p:cNvPicPr>
          <p:nvPr/>
        </p:nvPicPr>
        <p:blipFill>
          <a:blip r:embed="rId10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357423" y="3929066"/>
            <a:ext cx="1646097" cy="205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ovéPole 22"/>
          <p:cNvSpPr txBox="1"/>
          <p:nvPr/>
        </p:nvSpPr>
        <p:spPr>
          <a:xfrm>
            <a:off x="6572264" y="6143644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smtClean="0">
                <a:solidFill>
                  <a:schemeClr val="tx2"/>
                </a:solidFill>
              </a:rPr>
              <a:t>J. Smolík</a:t>
            </a:r>
            <a:endParaRPr lang="cs-CZ" sz="2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6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6" grpId="1"/>
      <p:bldP spid="17" grpId="0"/>
      <p:bldP spid="18" grpId="0"/>
      <p:bldP spid="20" grpId="0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10242" name="Picture 2" descr="D:\obec-PC obývák\PREZENTACE 2008\11.4.08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D:\obec-PC obývák\PREZENTACE 2008\11.4.08 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929066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Titulka obrázku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5643570" y="1428736"/>
            <a:ext cx="185738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Duben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4" name="Picture 5" descr="D:\obec-PC obývák\PREZENTACE 2008\30.04.08_039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1214414" y="500042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89" name="Picture 1" descr="D:\obec-PC obývák\PREZENTACE 2008\30.04.08_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286124"/>
            <a:ext cx="3927487" cy="2946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42910" y="1142984"/>
            <a:ext cx="764386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2. 5.	Nákup úzké sekačky na sekání uliček na hřbitově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4. 5.	Koncert ke Dni matek a vítání občánků narozených v roce </a:t>
            </a:r>
            <a:r>
              <a:rPr lang="cs-CZ" dirty="0" smtClean="0">
                <a:solidFill>
                  <a:schemeClr val="tx2"/>
                </a:solidFill>
              </a:rPr>
              <a:t>	2006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a </a:t>
            </a:r>
            <a:r>
              <a:rPr lang="cs-CZ" dirty="0">
                <a:solidFill>
                  <a:schemeClr val="tx2"/>
                </a:solidFill>
              </a:rPr>
              <a:t>2007, sbor </a:t>
            </a:r>
            <a:r>
              <a:rPr lang="cs-CZ" dirty="0" err="1">
                <a:solidFill>
                  <a:schemeClr val="tx2"/>
                </a:solidFill>
              </a:rPr>
              <a:t>Continuo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7. 5.	Návštěva dětí MŠ v místní knihovně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10. 5.	Schůze KOŽ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13. 5.	</a:t>
            </a:r>
            <a:r>
              <a:rPr lang="cs-CZ" dirty="0" smtClean="0">
                <a:solidFill>
                  <a:schemeClr val="tx2"/>
                </a:solidFill>
              </a:rPr>
              <a:t> † </a:t>
            </a:r>
            <a:r>
              <a:rPr lang="cs-CZ" dirty="0" err="1">
                <a:solidFill>
                  <a:schemeClr val="tx2"/>
                </a:solidFill>
              </a:rPr>
              <a:t>Mrňák</a:t>
            </a:r>
            <a:r>
              <a:rPr lang="cs-CZ" dirty="0">
                <a:solidFill>
                  <a:schemeClr val="tx2"/>
                </a:solidFill>
              </a:rPr>
              <a:t> Josef, č. p. 137, 29. 8. by slavil 88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13. 5.	Předání dekretu o udělení obecních symbolů, Parlament ČR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17. 5.	</a:t>
            </a:r>
            <a:r>
              <a:rPr lang="cs-CZ" dirty="0" err="1">
                <a:solidFill>
                  <a:schemeClr val="tx2"/>
                </a:solidFill>
              </a:rPr>
              <a:t>Tlučhořová</a:t>
            </a:r>
            <a:r>
              <a:rPr lang="cs-CZ" dirty="0">
                <a:solidFill>
                  <a:schemeClr val="tx2"/>
                </a:solidFill>
              </a:rPr>
              <a:t> Helena,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37, 65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5.	Pouťová zábava, KOŽ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19. 5.	Neudělení finanční podpory na dovybavení asfaltového hřiště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20. 5.	Kolínský deník, Kulturní život v Ohařích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23. 5.	Nákup digitálního fotoaparátu a </a:t>
            </a:r>
            <a:r>
              <a:rPr lang="cs-CZ" dirty="0" smtClean="0">
                <a:solidFill>
                  <a:schemeClr val="tx2"/>
                </a:solidFill>
              </a:rPr>
              <a:t>kopírky pro </a:t>
            </a:r>
            <a:r>
              <a:rPr lang="cs-CZ" dirty="0">
                <a:solidFill>
                  <a:schemeClr val="tx2"/>
                </a:solidFill>
              </a:rPr>
              <a:t>formát A3 </a:t>
            </a:r>
            <a:r>
              <a:rPr lang="cs-CZ" dirty="0" smtClean="0">
                <a:solidFill>
                  <a:schemeClr val="tx2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24. 5.	Rybářské závody pořádané Rybářským spolkem Ohaře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85786" y="1142984"/>
            <a:ext cx="750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24</a:t>
            </a:r>
            <a:r>
              <a:rPr lang="cs-CZ" dirty="0">
                <a:solidFill>
                  <a:schemeClr val="tx2"/>
                </a:solidFill>
              </a:rPr>
              <a:t>. – 25. 5. Výstava „Z historie obce Ohaře“, Radka Tomášková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30. 5.	Splašková kanalizace a ČOV , rozhodnutí o umístění stavby </a:t>
            </a:r>
            <a:r>
              <a:rPr lang="cs-CZ" dirty="0" smtClean="0">
                <a:solidFill>
                  <a:schemeClr val="tx2"/>
                </a:solidFill>
              </a:rPr>
              <a:t>	nabylo </a:t>
            </a:r>
            <a:r>
              <a:rPr lang="cs-CZ" dirty="0">
                <a:solidFill>
                  <a:schemeClr val="tx2"/>
                </a:solidFill>
              </a:rPr>
              <a:t>právní moci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31. </a:t>
            </a:r>
            <a:r>
              <a:rPr lang="cs-CZ" dirty="0" smtClean="0">
                <a:solidFill>
                  <a:schemeClr val="tx2"/>
                </a:solidFill>
              </a:rPr>
              <a:t>5.	Dětský den, </a:t>
            </a:r>
            <a:r>
              <a:rPr lang="cs-CZ" dirty="0">
                <a:solidFill>
                  <a:schemeClr val="tx2"/>
                </a:solidFill>
              </a:rPr>
              <a:t>společně KOŽ a SDH</a:t>
            </a:r>
          </a:p>
        </p:txBody>
      </p:sp>
      <p:pic>
        <p:nvPicPr>
          <p:cNvPr id="77825" name="Picture 1" descr="C:\Users\user\Desktop\Prezentace 2008\31.05.08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00372"/>
            <a:ext cx="2286016" cy="3047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826" name="Picture 2" descr="C:\Users\user\Desktop\Prezentace 2008\31.05.08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071810"/>
            <a:ext cx="246461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827" name="Picture 3" descr="C:\Users\user\Desktop\Prezentace 2008\31.05.08 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000372"/>
            <a:ext cx="2286016" cy="304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11269" name="Picture 5" descr="D:\obec-PC obývák\PREZENTACE 2008\DSC0044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14348" y="357166"/>
            <a:ext cx="3468683" cy="260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7" descr="D:\obec-PC obývák\PREZENTACE 2008\P5040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429024" cy="257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8" descr="D:\obec-PC obývák\PREZENTACE 2008\Kolínský deník, 20.5.08, 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357678"/>
            <a:ext cx="6072230" cy="3259481"/>
          </a:xfrm>
          <a:prstGeom prst="rect">
            <a:avLst/>
          </a:prstGeom>
          <a:noFill/>
          <a:ln>
            <a:noFill/>
            <a:prstDash val="sysDot"/>
          </a:ln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14339" name="Picture 3" descr="D:\obec-PC obývák\PREZENTACE 2008\skenovat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643050"/>
            <a:ext cx="409652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D:\obec-PC obývák\PREZENTACE 2008\Ohare_fin_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3500462" cy="3509013"/>
          </a:xfrm>
          <a:prstGeom prst="rect">
            <a:avLst/>
          </a:prstGeom>
          <a:noFill/>
        </p:spPr>
      </p:pic>
      <p:pic>
        <p:nvPicPr>
          <p:cNvPr id="14341" name="Picture 5" descr="D:\obec-PC obývák\PREZENTACE 2008\skenovat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71942"/>
            <a:ext cx="3211515" cy="240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13316" name="Picture 4" descr="C:\Documents and Settings\obeslo\Plocha\MAMINKA\foto\Výstava_24.-25.08\Zmensene\Zmenšené\24.-25.05.08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927" y="1571612"/>
            <a:ext cx="2786081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0" name="Picture 8" descr="C:\Documents and Settings\obeslo\Plocha\MAMINKA\foto\Výstava_24.-25.08\Zmensene-mistnost\Zmenšené-místnost\24.-25.05.08 084.jpg"/>
          <p:cNvPicPr>
            <a:picLocks noChangeAspect="1" noChangeArrowheads="1"/>
          </p:cNvPicPr>
          <p:nvPr/>
        </p:nvPicPr>
        <p:blipFill>
          <a:blip r:embed="rId3" cstate="print"/>
          <a:srcRect t="13889"/>
          <a:stretch>
            <a:fillRect/>
          </a:stretch>
        </p:blipFill>
        <p:spPr bwMode="auto">
          <a:xfrm>
            <a:off x="4143372" y="1214422"/>
            <a:ext cx="342902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1" name="Picture 9" descr="C:\Documents and Settings\obeslo\Plocha\MAMINKA\foto\Výstava_24.-25.08\Zmensene-mistnost\Zmenšené-místnost\24.-25.05.08 086.jpg"/>
          <p:cNvPicPr>
            <a:picLocks noChangeAspect="1" noChangeArrowheads="1"/>
          </p:cNvPicPr>
          <p:nvPr/>
        </p:nvPicPr>
        <p:blipFill>
          <a:blip r:embed="rId4" cstate="print"/>
          <a:srcRect t="14184"/>
          <a:stretch>
            <a:fillRect/>
          </a:stretch>
        </p:blipFill>
        <p:spPr bwMode="auto">
          <a:xfrm>
            <a:off x="3857620" y="3786190"/>
            <a:ext cx="355182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15362" name="Picture 2" descr="D:\obec-PC obývák\PREZENTACE 2008\Mrnak_75_let_oslava.jpg"/>
          <p:cNvPicPr>
            <a:picLocks noChangeAspect="1" noChangeArrowheads="1"/>
          </p:cNvPicPr>
          <p:nvPr/>
        </p:nvPicPr>
        <p:blipFill>
          <a:blip r:embed="rId2" cstate="print"/>
          <a:srcRect l="19376"/>
          <a:stretch>
            <a:fillRect/>
          </a:stretch>
        </p:blipFill>
        <p:spPr bwMode="auto">
          <a:xfrm>
            <a:off x="1428728" y="642918"/>
            <a:ext cx="3071813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D:\obec-PC obývák\PREZENTACE 2008\Mrnak_v_kro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142984"/>
            <a:ext cx="2793436" cy="461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5" name="Picture 5" descr="D:\obec-PC obývák\PREZENTACE 2008\Mrnak_na_dvor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786190"/>
            <a:ext cx="3821120" cy="2612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  <a:lumOff val="1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28</a:t>
            </a:fld>
            <a:endParaRPr lang="cs-CZ"/>
          </a:p>
        </p:txBody>
      </p:sp>
      <p:pic>
        <p:nvPicPr>
          <p:cNvPr id="4" name="Picture 2" descr="D:\obec-PC obývák\PREZENTACE 2008\Tlučhořová Helena_17.5.08_65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27860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873" name="Picture 1" descr="C:\Users\user\Desktop\Prezentace 2008\Tlučhořová-dů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643182"/>
            <a:ext cx="3849686" cy="288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Květen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16387" name="Picture 3" descr="D:\obec-PC obývák\PREZENTACE 2008\24.-25.05.08_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D:\obec-PC obývák\PREZENTACE 2008\24.-25.05.08_107.jpg"/>
          <p:cNvPicPr>
            <a:picLocks noChangeAspect="1" noChangeArrowheads="1"/>
          </p:cNvPicPr>
          <p:nvPr/>
        </p:nvPicPr>
        <p:blipFill>
          <a:blip r:embed="rId3" cstate="print"/>
          <a:srcRect l="19776" r="9911"/>
          <a:stretch>
            <a:fillRect/>
          </a:stretch>
        </p:blipFill>
        <p:spPr bwMode="auto">
          <a:xfrm>
            <a:off x="5214942" y="4000504"/>
            <a:ext cx="2286016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5" name="Picture 1" descr="C:\Users\user\Desktop\Prezentace 2008\23.9.08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714752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2707" name="Picture 3" descr="C:\Users\user\Desktop\Prezentace 2008\7.5.08 001 - K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500043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Leden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714348" y="1443841"/>
            <a:ext cx="735811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3. 1.	Vánoční pásmo žáků </a:t>
            </a:r>
            <a:r>
              <a:rPr lang="cs-CZ" dirty="0" smtClean="0">
                <a:solidFill>
                  <a:schemeClr val="tx2"/>
                </a:solidFill>
              </a:rPr>
              <a:t>ZŠMŠ </a:t>
            </a:r>
            <a:r>
              <a:rPr lang="cs-CZ" dirty="0" err="1">
                <a:solidFill>
                  <a:schemeClr val="tx2"/>
                </a:solidFill>
              </a:rPr>
              <a:t>Býchory</a:t>
            </a:r>
            <a:r>
              <a:rPr lang="cs-CZ" dirty="0">
                <a:solidFill>
                  <a:schemeClr val="tx2"/>
                </a:solidFill>
              </a:rPr>
              <a:t> v kostele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9. 1.	</a:t>
            </a:r>
            <a:r>
              <a:rPr lang="cs-CZ" dirty="0" smtClean="0">
                <a:solidFill>
                  <a:schemeClr val="tx2"/>
                </a:solidFill>
              </a:rPr>
              <a:t>† Božena </a:t>
            </a:r>
            <a:r>
              <a:rPr lang="cs-CZ" dirty="0">
                <a:solidFill>
                  <a:schemeClr val="tx2"/>
                </a:solidFill>
              </a:rPr>
              <a:t>Dostálová,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75, </a:t>
            </a:r>
            <a:r>
              <a:rPr lang="cs-CZ" dirty="0" smtClean="0">
                <a:solidFill>
                  <a:schemeClr val="tx2"/>
                </a:solidFill>
              </a:rPr>
              <a:t>28.1. </a:t>
            </a:r>
            <a:r>
              <a:rPr lang="cs-CZ" dirty="0">
                <a:solidFill>
                  <a:schemeClr val="tx2"/>
                </a:solidFill>
              </a:rPr>
              <a:t>by slavila 70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1.	Božena </a:t>
            </a:r>
            <a:r>
              <a:rPr lang="cs-CZ" dirty="0" err="1">
                <a:solidFill>
                  <a:schemeClr val="tx2"/>
                </a:solidFill>
              </a:rPr>
              <a:t>Tuláčková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dirty="0" err="1" smtClean="0">
                <a:solidFill>
                  <a:schemeClr val="tx2"/>
                </a:solidFill>
              </a:rPr>
              <a:t>č.p</a:t>
            </a:r>
            <a:r>
              <a:rPr lang="cs-CZ" dirty="0" smtClean="0">
                <a:solidFill>
                  <a:schemeClr val="tx2"/>
                </a:solidFill>
              </a:rPr>
              <a:t>. 21, nejstarší </a:t>
            </a:r>
            <a:r>
              <a:rPr lang="cs-CZ" dirty="0">
                <a:solidFill>
                  <a:schemeClr val="tx2"/>
                </a:solidFill>
              </a:rPr>
              <a:t>obyvatelka, ukončení </a:t>
            </a:r>
            <a:r>
              <a:rPr lang="cs-CZ" dirty="0" smtClean="0">
                <a:solidFill>
                  <a:schemeClr val="tx2"/>
                </a:solidFill>
              </a:rPr>
              <a:t>	trvalého pobytu v Ohařích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26. 1.	Výroční schůze KOŽ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29. 1.	Kontrola hospodaření obce za rok 2007 – bez výhrad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31. 1.	Ustavující shromáždění Sdružení místních </a:t>
            </a:r>
            <a:r>
              <a:rPr lang="cs-CZ" dirty="0" smtClean="0">
                <a:solidFill>
                  <a:schemeClr val="tx2"/>
                </a:solidFill>
              </a:rPr>
              <a:t>	samospráv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dirty="0" smtClean="0">
                <a:solidFill>
                  <a:schemeClr val="tx2"/>
                </a:solidFill>
              </a:rPr>
              <a:t>	Jihlava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31. 1.	Natáčení rozhlasového pořadu „Dobráci roku“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42910" y="1071546"/>
            <a:ext cx="800105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2. 6.	Nákup projektoru (dotace pro knihovnu)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3. 6.	Kolínský deník, Výstava z historie i života obce Ohaře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7. 6.	Návrh 5 členů JPO V. na ochranné komplety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10. 6. 	Školení BOZP v Ovčárech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6.	Narození Daniela </a:t>
            </a:r>
            <a:r>
              <a:rPr lang="cs-CZ" dirty="0" err="1">
                <a:solidFill>
                  <a:schemeClr val="tx2"/>
                </a:solidFill>
              </a:rPr>
              <a:t>Jaborského</a:t>
            </a:r>
            <a:r>
              <a:rPr lang="cs-CZ" dirty="0">
                <a:solidFill>
                  <a:schemeClr val="tx2"/>
                </a:solidFill>
              </a:rPr>
              <a:t>, č. p. 151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6.	Nákup kulového rozdělovače (dotace pro JSDH)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6.	Podpis smlouvy o poskytnutí dotace ve výši </a:t>
            </a:r>
            <a:r>
              <a:rPr lang="cs-CZ" dirty="0" smtClean="0">
                <a:solidFill>
                  <a:schemeClr val="tx2"/>
                </a:solidFill>
              </a:rPr>
              <a:t>134 000</a:t>
            </a:r>
            <a:r>
              <a:rPr lang="cs-CZ" dirty="0">
                <a:solidFill>
                  <a:schemeClr val="tx2"/>
                </a:solidFill>
              </a:rPr>
              <a:t>,- Kč z POV </a:t>
            </a:r>
            <a:r>
              <a:rPr lang="cs-CZ" dirty="0" smtClean="0">
                <a:solidFill>
                  <a:schemeClr val="tx2"/>
                </a:solidFill>
              </a:rPr>
              <a:t>	2008 </a:t>
            </a:r>
            <a:r>
              <a:rPr lang="cs-CZ" dirty="0">
                <a:solidFill>
                  <a:schemeClr val="tx2"/>
                </a:solidFill>
              </a:rPr>
              <a:t>na akci „Oprava střechy budovy MŠ“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13. 6.	Vyhlášení výsledků soutěže „Dobráci roku“, SDH Ohaře </a:t>
            </a:r>
            <a:r>
              <a:rPr lang="cs-CZ" dirty="0" smtClean="0">
                <a:solidFill>
                  <a:schemeClr val="tx2"/>
                </a:solidFill>
              </a:rPr>
              <a:t>	skončil </a:t>
            </a:r>
            <a:r>
              <a:rPr lang="cs-CZ" dirty="0">
                <a:solidFill>
                  <a:schemeClr val="tx2"/>
                </a:solidFill>
              </a:rPr>
              <a:t>na 22. místě s 434 body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6.	Návštěva biskupa </a:t>
            </a:r>
            <a:r>
              <a:rPr lang="cs-CZ" dirty="0" err="1">
                <a:solidFill>
                  <a:schemeClr val="tx2"/>
                </a:solidFill>
              </a:rPr>
              <a:t>Mons</a:t>
            </a:r>
            <a:r>
              <a:rPr lang="cs-CZ" dirty="0">
                <a:solidFill>
                  <a:schemeClr val="tx2"/>
                </a:solidFill>
              </a:rPr>
              <a:t>. Dominika </a:t>
            </a:r>
            <a:r>
              <a:rPr lang="cs-CZ" dirty="0" err="1">
                <a:solidFill>
                  <a:schemeClr val="tx2"/>
                </a:solidFill>
              </a:rPr>
              <a:t>Duky</a:t>
            </a:r>
            <a:r>
              <a:rPr lang="cs-CZ" dirty="0">
                <a:solidFill>
                  <a:schemeClr val="tx2"/>
                </a:solidFill>
              </a:rPr>
              <a:t>, bohoslužba a </a:t>
            </a:r>
            <a:r>
              <a:rPr lang="cs-CZ" dirty="0" smtClean="0">
                <a:solidFill>
                  <a:schemeClr val="tx2"/>
                </a:solidFill>
              </a:rPr>
              <a:t>	vysvětlení </a:t>
            </a:r>
            <a:r>
              <a:rPr lang="cs-CZ" dirty="0">
                <a:solidFill>
                  <a:schemeClr val="tx2"/>
                </a:solidFill>
              </a:rPr>
              <a:t>záměru použití peněz z fary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19. 6.	</a:t>
            </a:r>
            <a:r>
              <a:rPr lang="cs-CZ" dirty="0" smtClean="0">
                <a:solidFill>
                  <a:schemeClr val="tx2"/>
                </a:solidFill>
              </a:rPr>
              <a:t>Sběrný box </a:t>
            </a:r>
            <a:r>
              <a:rPr lang="cs-CZ" dirty="0">
                <a:solidFill>
                  <a:schemeClr val="tx2"/>
                </a:solidFill>
              </a:rPr>
              <a:t>pro vysloužilé elektrospotřebiče na </a:t>
            </a:r>
            <a:r>
              <a:rPr lang="cs-CZ" dirty="0" smtClean="0">
                <a:solidFill>
                  <a:schemeClr val="tx2"/>
                </a:solidFill>
              </a:rPr>
              <a:t>OÚ</a:t>
            </a:r>
            <a:endParaRPr lang="cs-CZ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14348" y="1071546"/>
            <a:ext cx="74295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21. 6.	Hasiči na soutěži v Polních </a:t>
            </a:r>
            <a:r>
              <a:rPr lang="cs-CZ" dirty="0" err="1">
                <a:solidFill>
                  <a:schemeClr val="tx2"/>
                </a:solidFill>
              </a:rPr>
              <a:t>Chrčicích</a:t>
            </a:r>
            <a:r>
              <a:rPr lang="cs-CZ" dirty="0">
                <a:solidFill>
                  <a:schemeClr val="tx2"/>
                </a:solidFill>
              </a:rPr>
              <a:t>, premiéra </a:t>
            </a:r>
            <a:r>
              <a:rPr lang="cs-CZ" dirty="0" smtClean="0">
                <a:solidFill>
                  <a:schemeClr val="tx2"/>
                </a:solidFill>
              </a:rPr>
              <a:t>mládeže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21. 6.	</a:t>
            </a:r>
            <a:r>
              <a:rPr lang="cs-CZ" dirty="0" err="1">
                <a:solidFill>
                  <a:schemeClr val="tx2"/>
                </a:solidFill>
              </a:rPr>
              <a:t>Plaketová</a:t>
            </a:r>
            <a:r>
              <a:rPr lang="cs-CZ" dirty="0">
                <a:solidFill>
                  <a:schemeClr val="tx2"/>
                </a:solidFill>
              </a:rPr>
              <a:t> jízda historických </a:t>
            </a:r>
            <a:r>
              <a:rPr lang="cs-CZ" dirty="0" smtClean="0">
                <a:solidFill>
                  <a:schemeClr val="tx2"/>
                </a:solidFill>
              </a:rPr>
              <a:t>vozidel, stanoviště u kostela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24. 6. 	Pilařová Zdeňka, č. p. 26, 80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26. 6.	Úklid obce po silném větru a </a:t>
            </a:r>
            <a:r>
              <a:rPr lang="cs-CZ" dirty="0" smtClean="0">
                <a:solidFill>
                  <a:schemeClr val="tx2"/>
                </a:solidFill>
              </a:rPr>
              <a:t>dešti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30.6.	Netík Tomáš, </a:t>
            </a:r>
            <a:r>
              <a:rPr lang="cs-CZ" dirty="0" err="1" smtClean="0">
                <a:solidFill>
                  <a:schemeClr val="tx2"/>
                </a:solidFill>
              </a:rPr>
              <a:t>č.p</a:t>
            </a:r>
            <a:r>
              <a:rPr lang="cs-CZ" dirty="0" smtClean="0">
                <a:solidFill>
                  <a:schemeClr val="tx2"/>
                </a:solidFill>
              </a:rPr>
              <a:t>. 152, promoce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Oprava místní komunikace ve Slepce, SÚS Kutná Hora</a:t>
            </a:r>
          </a:p>
        </p:txBody>
      </p:sp>
      <p:pic>
        <p:nvPicPr>
          <p:cNvPr id="17410" name="Picture 2" descr="D:\obec-PC obývák\PREZENTACE 2008\23.6.08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929066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D:\obec-PC obývák\PREZENTACE 2008\23.6.08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929066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95234" name="Picture 2" descr="D:\obec-PC obývák\PREZENTACE 2008\Daniel_Jaborsky_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524599"/>
            <a:ext cx="4178194" cy="276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235" name="Picture 3" descr="D:\obec-PC obývák\PREZENTACE 2008\Daniel_Jaborsky_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4206876" cy="2813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236" name="Picture 4" descr="D:\obec-PC obývák\PREZENTACE 2008\Daniel_Jaborsky_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95304">
            <a:off x="4228033" y="2070665"/>
            <a:ext cx="4149951" cy="2762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18434" name="Picture 2" descr="D:\obec-PC obývák\PREZENTACE 2008\24.6.08_80_let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3286148" cy="438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D:\obec-PC obývák\PREZENTACE 2008\obr. 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214554"/>
            <a:ext cx="390527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96258" name="Picture 2" descr="C:\Users\user\Desktop\Prezentace 2008\Netík Tomá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4357718" cy="3091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obec-PC obývák\PREZENTACE 2008\Netík_tomáš_2.JPG"/>
          <p:cNvPicPr>
            <a:picLocks noChangeAspect="1" noChangeArrowheads="1"/>
          </p:cNvPicPr>
          <p:nvPr/>
        </p:nvPicPr>
        <p:blipFill>
          <a:blip r:embed="rId3" cstate="print"/>
          <a:srcRect l="7282" t="9709"/>
          <a:stretch>
            <a:fillRect/>
          </a:stretch>
        </p:blipFill>
        <p:spPr bwMode="auto">
          <a:xfrm>
            <a:off x="3857620" y="3357562"/>
            <a:ext cx="4000528" cy="292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35</a:t>
            </a:fld>
            <a:endParaRPr lang="cs-CZ"/>
          </a:p>
        </p:txBody>
      </p:sp>
      <p:pic>
        <p:nvPicPr>
          <p:cNvPr id="4" name="Picture 3" descr="D:\obec-PC obývák\PREZENTACE 2008\Kolínský deník, 3.6.08, rohy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6357982" cy="631479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>
            <a:normAutofit/>
          </a:bodyPr>
          <a:lstStyle/>
          <a:p>
            <a:pPr algn="r"/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19459" name="Picture 3" descr="D:\obec-PC obývák\PREZENTACE 2008\obr. 00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14348" y="571480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0" name="Picture 4" descr="D:\obec-PC obývák\PREZENTACE 2008\obr. 00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86314" y="1142984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6" descr="D:\obec-PC obývák\PREZENTACE 2008\obr. 00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71736" y="4143380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20482" name="Picture 2" descr="D:\obec-PC obývák\PREZENTACE 2008\obr.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361854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3" name="Picture 3" descr="D:\obec-PC obývák\PREZENTACE 2008\obr._014.jpg"/>
          <p:cNvPicPr>
            <a:picLocks noChangeAspect="1" noChangeArrowheads="1"/>
          </p:cNvPicPr>
          <p:nvPr/>
        </p:nvPicPr>
        <p:blipFill>
          <a:blip r:embed="rId3" cstate="print"/>
          <a:srcRect t="17017"/>
          <a:stretch>
            <a:fillRect/>
          </a:stretch>
        </p:blipFill>
        <p:spPr bwMode="auto">
          <a:xfrm>
            <a:off x="4500562" y="1071546"/>
            <a:ext cx="3357586" cy="2090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5" name="Picture 5" descr="D:\obec-PC obývák\PREZENTACE 2008\Vitr_a_dest_25.06.08_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429000"/>
            <a:ext cx="2357454" cy="314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Picture 6" descr="D:\obec-PC obývák\PREZENTACE 2008\Vitr_a_dest_25.06.08_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429000"/>
            <a:ext cx="2340224" cy="3119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2" name="Picture 2" descr="C:\Users\user\Desktop\Prezentace 2008\Vítr a déšť_25.06.08 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429000"/>
            <a:ext cx="2357438" cy="314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Červenec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85786" y="1571612"/>
            <a:ext cx="750099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2. 7.	Žádost o dotaci pro JSDH na rok 2008 na nákup </a:t>
            </a:r>
            <a:r>
              <a:rPr lang="cs-CZ" dirty="0" smtClean="0">
                <a:solidFill>
                  <a:schemeClr val="tx2"/>
                </a:solidFill>
              </a:rPr>
              <a:t>stříkačky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3. 7.	„Zmizení“ kovové rohože před OÚ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7. 7.	Zahájení prací na akci „Oprava střechy budovy MŠ“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9. 7.	Podání žádosti o vykonávání přenesené působnosti na úseku </a:t>
            </a:r>
            <a:r>
              <a:rPr lang="cs-CZ" dirty="0" smtClean="0">
                <a:solidFill>
                  <a:schemeClr val="tx2"/>
                </a:solidFill>
              </a:rPr>
              <a:t>	ověřování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10. 7.	Převzetí projektové dokumentace na stavbu „Ohaře – </a:t>
            </a:r>
            <a:r>
              <a:rPr lang="cs-CZ" dirty="0" smtClean="0">
                <a:solidFill>
                  <a:schemeClr val="tx2"/>
                </a:solidFill>
              </a:rPr>
              <a:t>	splašková </a:t>
            </a:r>
            <a:r>
              <a:rPr lang="cs-CZ" dirty="0">
                <a:solidFill>
                  <a:schemeClr val="tx2"/>
                </a:solidFill>
              </a:rPr>
              <a:t>kanalizace a ČOV“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7.	Svatební den pro Jaroslava Pačese,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139 a Olgu </a:t>
            </a:r>
            <a:r>
              <a:rPr lang="cs-CZ" dirty="0" smtClean="0">
                <a:solidFill>
                  <a:schemeClr val="tx2"/>
                </a:solidFill>
              </a:rPr>
              <a:t>	</a:t>
            </a:r>
            <a:r>
              <a:rPr lang="cs-CZ" dirty="0" err="1" smtClean="0">
                <a:solidFill>
                  <a:schemeClr val="tx2"/>
                </a:solidFill>
              </a:rPr>
              <a:t>Šváchovou</a:t>
            </a:r>
            <a:r>
              <a:rPr lang="cs-CZ" dirty="0">
                <a:solidFill>
                  <a:schemeClr val="tx2"/>
                </a:solidFill>
              </a:rPr>
              <a:t>, Kutná Hora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16. 7.	Podání žádosti o zařazení do </a:t>
            </a:r>
            <a:r>
              <a:rPr lang="cs-CZ" dirty="0" err="1">
                <a:solidFill>
                  <a:schemeClr val="tx2"/>
                </a:solidFill>
              </a:rPr>
              <a:t>Czech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POINTu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19. 7.	Sportovní odpoledne na fotbalovém hřišti, pan L. Pešta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39</a:t>
            </a:fld>
            <a:endParaRPr lang="cs-CZ"/>
          </a:p>
        </p:txBody>
      </p:sp>
      <p:pic>
        <p:nvPicPr>
          <p:cNvPr id="71681" name="Picture 1" descr="D:\obec-PC obývák\PREZENTACE 2008\ramecek_tsrdíčka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14282" y="1500174"/>
            <a:ext cx="4286280" cy="3750495"/>
          </a:xfrm>
          <a:prstGeom prst="rect">
            <a:avLst/>
          </a:prstGeom>
          <a:noFill/>
        </p:spPr>
      </p:pic>
      <p:pic>
        <p:nvPicPr>
          <p:cNvPr id="74753" name="Picture 1" descr="C:\Users\user\Desktop\Prezentace 2008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00042"/>
            <a:ext cx="4778380" cy="3173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6" name="Picture 4" descr="C:\Users\user\Desktop\Prezentace 2008\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357562"/>
            <a:ext cx="3194052" cy="296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Leden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13313" name="Picture 1" descr="C:\Users\user\Desktop\Prezentace 2008\Tulackova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00174"/>
            <a:ext cx="2928942" cy="3905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1" name="Picture 1" descr="D:\obec-PC obývák\PREZENTACE 2008\Dostálov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4"/>
            <a:ext cx="3490921" cy="4029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>
            <a:normAutofit/>
          </a:bodyPr>
          <a:lstStyle/>
          <a:p>
            <a:pPr algn="r"/>
            <a:r>
              <a:rPr lang="cs-CZ" b="1" dirty="0" smtClean="0"/>
              <a:t>Červenec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22530" name="Picture 2" descr="D:\obec-PC obývák\PREZENTACE 2008\Oprava_strechy_MS-POV_2008_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00438"/>
            <a:ext cx="3714776" cy="278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89" name="Picture 1" descr="C:\Users\user\Desktop\Prezentace 2008\Oprava střechy MŠ-POV 2008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0042"/>
            <a:ext cx="3738589" cy="280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D:\obec-PC obývák\PREZENTACE 2008\POV_2008_21.7.08_006_zmense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000240"/>
            <a:ext cx="371376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Zdálo se ně zdálo-3.0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143900" y="10001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Červenec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64513" name="Picture 1" descr="C:\Users\user\Desktop\Prezentace 2008\Sport.odpoledne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876"/>
            <a:ext cx="3357586" cy="2518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4" name="Picture 2" descr="C:\Users\user\Desktop\Prezentace 2008\Sport.odpoledne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857627"/>
            <a:ext cx="3357586" cy="251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5" name="Picture 3" descr="C:\Users\user\Desktop\Prezentace 2008\Sport.odpoledne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00108"/>
            <a:ext cx="333286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Picture 4" descr="C:\Users\user\Desktop\Prezentace 2008\Sport.odpoledne 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714356"/>
            <a:ext cx="3357586" cy="251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Srpen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14348" y="1071546"/>
            <a:ext cx="771530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2. 8.	Svatební den pro Michala Smolíka,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149 a Renatu </a:t>
            </a:r>
            <a:r>
              <a:rPr lang="cs-CZ" dirty="0" smtClean="0">
                <a:solidFill>
                  <a:schemeClr val="tx2"/>
                </a:solidFill>
              </a:rPr>
              <a:t>	Holanovou</a:t>
            </a:r>
            <a:r>
              <a:rPr lang="cs-CZ" dirty="0">
                <a:solidFill>
                  <a:schemeClr val="tx2"/>
                </a:solidFill>
              </a:rPr>
              <a:t>, Polní </a:t>
            </a:r>
            <a:r>
              <a:rPr lang="cs-CZ" dirty="0" err="1">
                <a:solidFill>
                  <a:schemeClr val="tx2"/>
                </a:solidFill>
              </a:rPr>
              <a:t>Chrčice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2. 8.	Hasiči na soutěži v </a:t>
            </a:r>
            <a:r>
              <a:rPr lang="cs-CZ" dirty="0" err="1">
                <a:solidFill>
                  <a:schemeClr val="tx2"/>
                </a:solidFill>
              </a:rPr>
              <a:t>Radovesnicích</a:t>
            </a:r>
            <a:r>
              <a:rPr lang="cs-CZ" dirty="0">
                <a:solidFill>
                  <a:schemeClr val="tx2"/>
                </a:solidFill>
              </a:rPr>
              <a:t> II.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9. 8.	Hasiči na soutěži v </a:t>
            </a:r>
            <a:r>
              <a:rPr lang="cs-CZ" dirty="0" err="1" smtClean="0">
                <a:solidFill>
                  <a:schemeClr val="tx2"/>
                </a:solidFill>
              </a:rPr>
              <a:t>Němčicích</a:t>
            </a:r>
            <a:r>
              <a:rPr lang="cs-CZ" dirty="0" smtClean="0">
                <a:solidFill>
                  <a:schemeClr val="tx2"/>
                </a:solidFill>
              </a:rPr>
              <a:t>, oslavy </a:t>
            </a:r>
            <a:r>
              <a:rPr lang="cs-CZ" dirty="0">
                <a:solidFill>
                  <a:schemeClr val="tx2"/>
                </a:solidFill>
              </a:rPr>
              <a:t>„100 let </a:t>
            </a:r>
            <a:r>
              <a:rPr lang="cs-CZ" dirty="0" smtClean="0">
                <a:solidFill>
                  <a:schemeClr val="tx2"/>
                </a:solidFill>
              </a:rPr>
              <a:t>SDH </a:t>
            </a:r>
            <a:r>
              <a:rPr lang="cs-CZ" dirty="0" err="1" smtClean="0">
                <a:solidFill>
                  <a:schemeClr val="tx2"/>
                </a:solidFill>
              </a:rPr>
              <a:t>Němčice</a:t>
            </a:r>
            <a:r>
              <a:rPr lang="cs-CZ" dirty="0">
                <a:solidFill>
                  <a:schemeClr val="tx2"/>
                </a:solidFill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14. 8.	Ukončení akce „Oprava střechy budovy MŠ“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14. 8.	Praha, podpis smlouvy o přidělení dotace 25 000,- Kč pro </a:t>
            </a:r>
            <a:r>
              <a:rPr lang="cs-CZ" dirty="0" smtClean="0">
                <a:solidFill>
                  <a:schemeClr val="tx2"/>
                </a:solidFill>
              </a:rPr>
              <a:t>	knihovnu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15. 8.	Úklid obce, SÚS Kutná Hora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8.	Vydání 3. čísla </a:t>
            </a:r>
            <a:r>
              <a:rPr lang="cs-CZ" dirty="0" err="1">
                <a:solidFill>
                  <a:schemeClr val="tx2"/>
                </a:solidFill>
              </a:rPr>
              <a:t>Ohařáčku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21. 8.	„Minuta ticha a tmy“, připomenutí 40. výročí vstupu vojsk </a:t>
            </a:r>
            <a:r>
              <a:rPr lang="cs-CZ" dirty="0" smtClean="0">
                <a:solidFill>
                  <a:schemeClr val="tx2"/>
                </a:solidFill>
              </a:rPr>
              <a:t>	Varšavské </a:t>
            </a:r>
            <a:r>
              <a:rPr lang="cs-CZ" dirty="0">
                <a:solidFill>
                  <a:schemeClr val="tx2"/>
                </a:solidFill>
              </a:rPr>
              <a:t>smlouvy na území ČSSR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23. 8.	Nohejbalové odpoledne na asfaltovém hřišti, pan L. Pešta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25. 8.	Ve školce začíná nový školní </a:t>
            </a:r>
            <a:r>
              <a:rPr lang="cs-CZ" dirty="0" smtClean="0">
                <a:solidFill>
                  <a:schemeClr val="tx2"/>
                </a:solidFill>
              </a:rPr>
              <a:t>rok</a:t>
            </a:r>
            <a:endParaRPr lang="cs-CZ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D:\obec-PC obývák\PREZENTACE 2008\Miluji Tě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0951">
            <a:off x="5234982" y="819112"/>
            <a:ext cx="2723522" cy="2152653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Srpen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43</a:t>
            </a:fld>
            <a:endParaRPr lang="cs-CZ"/>
          </a:p>
        </p:txBody>
      </p:sp>
      <p:pic>
        <p:nvPicPr>
          <p:cNvPr id="67586" name="Picture 2" descr="D:\obec-PC obývák\PREZENTACE 2008\Smolík Michal 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3714776" cy="5354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87" name="Picture 3" descr="D:\obec-PC obývák\PREZENTACE 2008\Smolík Michal.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071810"/>
            <a:ext cx="3182748" cy="3359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Srpen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44</a:t>
            </a:fld>
            <a:endParaRPr lang="cs-CZ"/>
          </a:p>
        </p:txBody>
      </p:sp>
      <p:pic>
        <p:nvPicPr>
          <p:cNvPr id="23554" name="Picture 2" descr="D:\obec-PC obývák\PREZENTACE 2008\Nemcice_9.8.08_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3500462" cy="2626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5" name="Picture 3" descr="D:\obec-PC obývák\PREZENTACE 2008\Nemcice_9.8.08_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3071723" cy="230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D:\obec-PC obývák\PREZENTACE 2008\P1010045.JPG"/>
          <p:cNvPicPr>
            <a:picLocks noChangeAspect="1" noChangeArrowheads="1"/>
          </p:cNvPicPr>
          <p:nvPr/>
        </p:nvPicPr>
        <p:blipFill>
          <a:blip r:embed="rId4" cstate="print"/>
          <a:srcRect b="31879"/>
          <a:stretch>
            <a:fillRect/>
          </a:stretch>
        </p:blipFill>
        <p:spPr bwMode="auto">
          <a:xfrm>
            <a:off x="1643042" y="3786190"/>
            <a:ext cx="5278446" cy="2696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Srpen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60417" name="Picture 1" descr="C:\Users\user\Desktop\Prezentace 2008\12.8.08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71546"/>
            <a:ext cx="3492496" cy="261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8" name="Picture 2" descr="C:\Users\user\Desktop\Prezentace 2008\12.8.08 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000504"/>
            <a:ext cx="3492496" cy="261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9" name="Picture 3" descr="C:\Users\user\Desktop\Prezentace 2008\12.8.08 018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14348" y="714356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Srpen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87042" name="Picture 2" descr="C:\Users\user\Desktop\Prezentace 2008\23.8.08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643314"/>
            <a:ext cx="3992562" cy="2994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3" name="Picture 3" descr="C:\Users\user\Desktop\Prezentace 2008\23.8.08 016.jpg"/>
          <p:cNvPicPr>
            <a:picLocks noChangeAspect="1" noChangeArrowheads="1"/>
          </p:cNvPicPr>
          <p:nvPr/>
        </p:nvPicPr>
        <p:blipFill>
          <a:blip r:embed="rId3" cstate="print"/>
          <a:srcRect t="7143"/>
          <a:stretch>
            <a:fillRect/>
          </a:stretch>
        </p:blipFill>
        <p:spPr bwMode="auto">
          <a:xfrm>
            <a:off x="500034" y="571480"/>
            <a:ext cx="400052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044" name="Picture 4" descr="C:\Users\user\Desktop\Prezentace 2008\23.8.08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000240"/>
            <a:ext cx="3706810" cy="2780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Srpen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24578" name="Picture 2" descr="D:\obec-PC obývák\PREZENTACE 2008\Ohaře_M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14488"/>
            <a:ext cx="4197368" cy="3148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0" name="Picture 4" descr="D:\obec-PC obývák\PREZENTACE 2008\obr. 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27860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1" name="Picture 5" descr="D:\obec-PC obývák\PREZENTACE 2008\obr. 060.jpg"/>
          <p:cNvPicPr>
            <a:picLocks noChangeAspect="1" noChangeArrowheads="1"/>
          </p:cNvPicPr>
          <p:nvPr/>
        </p:nvPicPr>
        <p:blipFill>
          <a:blip r:embed="rId4" cstate="print"/>
          <a:srcRect b="20898"/>
          <a:stretch>
            <a:fillRect/>
          </a:stretch>
        </p:blipFill>
        <p:spPr bwMode="auto">
          <a:xfrm>
            <a:off x="1428728" y="3857628"/>
            <a:ext cx="2438400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Září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14348" y="1142984"/>
            <a:ext cx="7572428" cy="543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1. 9.	Prvňáčci poprvé do školy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10</a:t>
            </a:r>
            <a:r>
              <a:rPr lang="cs-CZ" dirty="0">
                <a:solidFill>
                  <a:schemeClr val="tx2"/>
                </a:solidFill>
              </a:rPr>
              <a:t>. 9.	Tomášková Věra, č. p. 69, 80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12. 9.	Veřejné zasedání zastupitelstva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13. 9.	Očkování psů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9.	Polepení zastávky volebními letáky KSČM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19. 9.	Sundání </a:t>
            </a:r>
            <a:r>
              <a:rPr lang="cs-CZ" dirty="0" smtClean="0">
                <a:solidFill>
                  <a:schemeClr val="tx2"/>
                </a:solidFill>
              </a:rPr>
              <a:t>letáků </a:t>
            </a:r>
            <a:r>
              <a:rPr lang="cs-CZ" dirty="0">
                <a:solidFill>
                  <a:schemeClr val="tx2"/>
                </a:solidFill>
              </a:rPr>
              <a:t>a přemalování </a:t>
            </a:r>
            <a:r>
              <a:rPr lang="cs-CZ" dirty="0" smtClean="0">
                <a:solidFill>
                  <a:schemeClr val="tx2"/>
                </a:solidFill>
              </a:rPr>
              <a:t> zastávky, </a:t>
            </a:r>
            <a:r>
              <a:rPr lang="cs-CZ" dirty="0">
                <a:solidFill>
                  <a:schemeClr val="tx2"/>
                </a:solidFill>
              </a:rPr>
              <a:t>KSČM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23. 9.	Kontrola stavby Obalovna Hájky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23. 9.	První zasedání okrskové volební komise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25. 9.	Pilař Jaroslav, č. p. 26, 85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30. 9.	Instalace PC a kopírky, pracoviště  </a:t>
            </a:r>
            <a:r>
              <a:rPr lang="cs-CZ" dirty="0" err="1">
                <a:solidFill>
                  <a:schemeClr val="tx2"/>
                </a:solidFill>
              </a:rPr>
              <a:t>Czech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Point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Vysázení lípy místo pokáceného kaštanu, R. Steklý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Příprava na Volby 2008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Začíná světová finanční krize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Září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32770" name="Picture 2" descr="D:\obec-PC obývák\PREZENTACE 2008\P101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85860"/>
            <a:ext cx="5349884" cy="4012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/>
          <p:cNvSpPr txBox="1"/>
          <p:nvPr/>
        </p:nvSpPr>
        <p:spPr>
          <a:xfrm>
            <a:off x="4071934" y="5572140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tx2"/>
                </a:solidFill>
              </a:rPr>
              <a:t>Aleš Burda</a:t>
            </a:r>
            <a:endParaRPr lang="cs-CZ" b="1" i="1" dirty="0">
              <a:solidFill>
                <a:schemeClr val="tx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43504" y="600076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tx2"/>
                </a:solidFill>
              </a:rPr>
              <a:t>Martin Nezbeda</a:t>
            </a:r>
            <a:endParaRPr lang="cs-CZ" b="1" i="1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14282" y="500063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tx2"/>
                </a:solidFill>
              </a:rPr>
              <a:t>Dan Vít </a:t>
            </a:r>
            <a:endParaRPr lang="cs-CZ" b="1" i="1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000232" y="6000768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tx2"/>
                </a:solidFill>
              </a:rPr>
              <a:t>Vojtěch </a:t>
            </a:r>
            <a:r>
              <a:rPr lang="cs-CZ" b="1" i="1" dirty="0" err="1" smtClean="0">
                <a:solidFill>
                  <a:schemeClr val="tx2"/>
                </a:solidFill>
              </a:rPr>
              <a:t>Vršťala</a:t>
            </a:r>
            <a:endParaRPr lang="cs-CZ" b="1" i="1" dirty="0">
              <a:solidFill>
                <a:schemeClr val="tx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929454" y="5286388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tx2"/>
                </a:solidFill>
              </a:rPr>
              <a:t>Tobiáš </a:t>
            </a:r>
            <a:r>
              <a:rPr lang="cs-CZ" b="1" i="1" dirty="0" err="1" smtClean="0">
                <a:solidFill>
                  <a:schemeClr val="tx2"/>
                </a:solidFill>
              </a:rPr>
              <a:t>Funda</a:t>
            </a:r>
            <a:endParaRPr lang="cs-CZ" b="1" i="1" dirty="0">
              <a:solidFill>
                <a:schemeClr val="tx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0034" y="557214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tx2"/>
                </a:solidFill>
              </a:rPr>
              <a:t>Alena Steklá</a:t>
            </a:r>
            <a:endParaRPr lang="cs-CZ" b="1" i="1" dirty="0">
              <a:solidFill>
                <a:schemeClr val="tx2"/>
              </a:solidFill>
            </a:endParaRPr>
          </a:p>
        </p:txBody>
      </p:sp>
      <p:pic>
        <p:nvPicPr>
          <p:cNvPr id="64513" name="Picture 1" descr="D:\obec-PC obývák\PREZENTACE 2008\Lukáš Tobiáš, č.p.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786190"/>
            <a:ext cx="1009178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Leden</a:t>
            </a:r>
            <a:endParaRPr lang="cs-CZ" b="1" dirty="0"/>
          </a:p>
        </p:txBody>
      </p:sp>
      <p:pic>
        <p:nvPicPr>
          <p:cNvPr id="1026" name="Picture 2" descr="D:\obec-PC obývák\PREZENTACE 2008\3.1.08_-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3857652" cy="2893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obec-PC obývák\PREZENTACE 2008\0066229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7628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obec-PC obývák\PREZENTACE 2008\0066229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690942" cy="276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obec-PC obývák\PREZENTACE 2008\3.1.08_-_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928670"/>
            <a:ext cx="2873367" cy="215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</a:t>
            </a:fld>
            <a:endParaRPr lang="cs-CZ" dirty="0"/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Září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88066" name="Picture 2" descr="C:\Users\user\Desktop\Prezentace 2008\17.09.08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1"/>
            <a:ext cx="3714778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8067" name="Picture 3" descr="C:\Users\user\Desktop\Prezentace 2008\23.9.08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00438"/>
            <a:ext cx="3714775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8068" name="Picture 4" descr="C:\Users\user\Desktop\Prezentace 2008\10.9.08 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14422"/>
            <a:ext cx="3143272" cy="419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/>
          <a:lstStyle/>
          <a:p>
            <a:pPr algn="r"/>
            <a:r>
              <a:rPr lang="cs-CZ" b="1" dirty="0" smtClean="0"/>
              <a:t>Září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25602" name="Picture 2" descr="D:\obec-PC obývák\PREZENTACE 2008\obr.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3040869" cy="4054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3" descr="D:\obec-PC obývák\PREZENTACE 2008\obr 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7166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3" name="Picture 1" descr="C:\Users\user\Desktop\Prezentace 2008\Ohaře_18.3.2008 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000372"/>
            <a:ext cx="2714627" cy="3619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14348" y="1002807"/>
            <a:ext cx="771530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5. 10.	Narození Tomáše Suchého, č. p. 19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9. 10.	Praha, Národní dům Smíchov, Den malých obcí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10.	Zájezd na výstavu Kopidlenský kvítek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13. 10.	Rozbití desky na </a:t>
            </a:r>
            <a:r>
              <a:rPr lang="cs-CZ" dirty="0" smtClean="0">
                <a:solidFill>
                  <a:schemeClr val="tx2"/>
                </a:solidFill>
              </a:rPr>
              <a:t>zastávce</a:t>
            </a:r>
            <a:r>
              <a:rPr lang="cs-CZ" dirty="0">
                <a:solidFill>
                  <a:schemeClr val="tx2"/>
                </a:solidFill>
              </a:rPr>
              <a:t>, pokřivení dopravní </a:t>
            </a:r>
            <a:r>
              <a:rPr lang="cs-CZ" dirty="0" smtClean="0">
                <a:solidFill>
                  <a:schemeClr val="tx2"/>
                </a:solidFill>
              </a:rPr>
              <a:t>značky </a:t>
            </a:r>
            <a:r>
              <a:rPr lang="cs-CZ" dirty="0">
                <a:solidFill>
                  <a:schemeClr val="tx2"/>
                </a:solidFill>
              </a:rPr>
              <a:t>u pošty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14. 10.	Den pro obec, žáci </a:t>
            </a:r>
            <a:r>
              <a:rPr lang="cs-CZ" dirty="0" smtClean="0">
                <a:solidFill>
                  <a:schemeClr val="tx2"/>
                </a:solidFill>
              </a:rPr>
              <a:t>ZŠMŠ </a:t>
            </a:r>
            <a:r>
              <a:rPr lang="cs-CZ" dirty="0" err="1">
                <a:solidFill>
                  <a:schemeClr val="tx2"/>
                </a:solidFill>
              </a:rPr>
              <a:t>Býchory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17., 18. 10. Souběžné volby do Zastupitelstva Středočeského kraje a do </a:t>
            </a:r>
            <a:r>
              <a:rPr lang="cs-CZ" dirty="0" smtClean="0">
                <a:solidFill>
                  <a:schemeClr val="tx2"/>
                </a:solidFill>
              </a:rPr>
              <a:t>	     Senátu </a:t>
            </a:r>
            <a:r>
              <a:rPr lang="cs-CZ" dirty="0">
                <a:solidFill>
                  <a:schemeClr val="tx2"/>
                </a:solidFill>
              </a:rPr>
              <a:t>Parlamentu ČR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10.	VIII. Hubertova jízda, Jiří Převrátil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22. 10.	Praha </a:t>
            </a:r>
            <a:r>
              <a:rPr lang="cs-CZ" dirty="0" err="1">
                <a:solidFill>
                  <a:schemeClr val="tx2"/>
                </a:solidFill>
              </a:rPr>
              <a:t>Suchdol</a:t>
            </a:r>
            <a:r>
              <a:rPr lang="cs-CZ" dirty="0">
                <a:solidFill>
                  <a:schemeClr val="tx2"/>
                </a:solidFill>
              </a:rPr>
              <a:t>, školení </a:t>
            </a:r>
            <a:r>
              <a:rPr lang="cs-CZ" dirty="0" err="1">
                <a:solidFill>
                  <a:schemeClr val="tx2"/>
                </a:solidFill>
              </a:rPr>
              <a:t>Czech</a:t>
            </a:r>
            <a:r>
              <a:rPr lang="cs-CZ" dirty="0">
                <a:solidFill>
                  <a:schemeClr val="tx2"/>
                </a:solidFill>
              </a:rPr>
              <a:t> Point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24., 25. 10. Volby do Senátu Parlamentu ČR, II. kolo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Úklid kolem silnice </a:t>
            </a:r>
            <a:r>
              <a:rPr lang="cs-CZ" dirty="0" smtClean="0">
                <a:solidFill>
                  <a:schemeClr val="tx2"/>
                </a:solidFill>
              </a:rPr>
              <a:t>„Na Průhon“, </a:t>
            </a:r>
            <a:r>
              <a:rPr lang="cs-CZ" dirty="0">
                <a:solidFill>
                  <a:schemeClr val="tx2"/>
                </a:solidFill>
              </a:rPr>
              <a:t>SÚS Kutná Hora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Vyčištění </a:t>
            </a:r>
            <a:r>
              <a:rPr lang="cs-CZ" dirty="0" err="1">
                <a:solidFill>
                  <a:schemeClr val="tx2"/>
                </a:solidFill>
              </a:rPr>
              <a:t>Chrčické</a:t>
            </a:r>
            <a:r>
              <a:rPr lang="cs-CZ" dirty="0">
                <a:solidFill>
                  <a:schemeClr val="tx2"/>
                </a:solidFill>
              </a:rPr>
              <a:t> svodnice, ZVS Kutná Hora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solidFill>
                  <a:schemeClr val="tx2"/>
                </a:solidFill>
              </a:rPr>
              <a:t>Natření </a:t>
            </a:r>
            <a:r>
              <a:rPr lang="cs-CZ" dirty="0">
                <a:solidFill>
                  <a:schemeClr val="tx2"/>
                </a:solidFill>
              </a:rPr>
              <a:t>kříže k Polním </a:t>
            </a:r>
            <a:r>
              <a:rPr lang="cs-CZ" dirty="0" err="1">
                <a:solidFill>
                  <a:schemeClr val="tx2"/>
                </a:solidFill>
              </a:rPr>
              <a:t>Chrčicím</a:t>
            </a:r>
            <a:r>
              <a:rPr lang="cs-CZ" dirty="0">
                <a:solidFill>
                  <a:schemeClr val="tx2"/>
                </a:solidFill>
              </a:rPr>
              <a:t>, pan L. Netík,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156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D:\obec-PC obývák\PREZENTACE 2008\čá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28604"/>
            <a:ext cx="1928826" cy="292177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53</a:t>
            </a:fld>
            <a:endParaRPr lang="cs-CZ"/>
          </a:p>
        </p:txBody>
      </p:sp>
      <p:pic>
        <p:nvPicPr>
          <p:cNvPr id="26626" name="Picture 2" descr="D:\obec-PC obývák\PREZENTACE 2008\Suchý Tomáš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4189891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D:\obec-PC obývák\PREZENTACE 2008\Suchý Tomáš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643314"/>
            <a:ext cx="3810027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54</a:t>
            </a:fld>
            <a:endParaRPr lang="cs-CZ"/>
          </a:p>
        </p:txBody>
      </p:sp>
      <p:pic>
        <p:nvPicPr>
          <p:cNvPr id="27650" name="Picture 2" descr="D:\obec-PC obývák\PREZENTACE 2008\14.10.-21-zmense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D:\obec-PC obývák\PREZENTACE 2008\14.10-11-zmense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85728"/>
            <a:ext cx="257176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3" name="Picture 5" descr="D:\obec-PC obývák\PREZENTACE 2008\14.10.08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1264" y="285728"/>
            <a:ext cx="2589628" cy="345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49" name="Picture 1" descr="C:\Users\user\Desktop\Prezentace 2008\Říjen_08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357562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Nepůjdem domů-4.0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55</a:t>
            </a:fld>
            <a:endParaRPr lang="cs-CZ"/>
          </a:p>
        </p:txBody>
      </p:sp>
      <p:pic>
        <p:nvPicPr>
          <p:cNvPr id="29699" name="Picture 3" descr="D:\obec-PC obývák\PREZENTACE 2008\obr. 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8604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0" name="Picture 4" descr="D:\obec-PC obývák\PREZENTACE 2008\obr. 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1" name="Picture 5" descr="D:\obec-PC obývák\PREZENTACE 2008\obr. 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928670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2" name="Picture 6" descr="D:\obec-PC obývák\PREZENTACE 2008\obr. 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857628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56</a:t>
            </a:fld>
            <a:endParaRPr lang="cs-CZ"/>
          </a:p>
        </p:txBody>
      </p:sp>
      <p:pic>
        <p:nvPicPr>
          <p:cNvPr id="51201" name="Picture 1" descr="C:\Users\user\Desktop\Prezentace 2008\Volby 2008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785926"/>
            <a:ext cx="4421190" cy="331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2" name="Picture 2" descr="C:\Users\user\Desktop\Prezentace 2008\Volby 2008 (11).JPG"/>
          <p:cNvPicPr>
            <a:picLocks noChangeAspect="1" noChangeArrowheads="1"/>
          </p:cNvPicPr>
          <p:nvPr/>
        </p:nvPicPr>
        <p:blipFill>
          <a:blip r:embed="rId3" cstate="print"/>
          <a:srcRect l="20589" t="10053" r="26996"/>
          <a:stretch>
            <a:fillRect/>
          </a:stretch>
        </p:blipFill>
        <p:spPr bwMode="auto">
          <a:xfrm>
            <a:off x="500034" y="1428736"/>
            <a:ext cx="3108341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57</a:t>
            </a:fld>
            <a:endParaRPr lang="cs-CZ"/>
          </a:p>
        </p:txBody>
      </p:sp>
      <p:pic>
        <p:nvPicPr>
          <p:cNvPr id="89090" name="Picture 2" descr="C:\Users\user\Desktop\Prezentace 2008\Hubertova_18.10 (4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1" name="Picture 3" descr="C:\Users\user\Desktop\Prezentace 2008\Hubertova jízda_18.10 (5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00438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9093" name="Picture 5" descr="C:\Users\user\Desktop\Prezentace 2008\Hubertova_18.10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357298"/>
            <a:ext cx="3143272" cy="419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E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58</a:t>
            </a:fld>
            <a:endParaRPr lang="cs-CZ"/>
          </a:p>
        </p:txBody>
      </p:sp>
      <p:pic>
        <p:nvPicPr>
          <p:cNvPr id="93186" name="Picture 2" descr="G:\Prezentace 2008\PA240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85926"/>
            <a:ext cx="4135438" cy="3101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3187" name="Picture 3" descr="G:\Prezentace 2008\3.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99" y="1071545"/>
            <a:ext cx="3268289" cy="4357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582594"/>
          </a:xfrm>
        </p:spPr>
        <p:txBody>
          <a:bodyPr/>
          <a:lstStyle/>
          <a:p>
            <a:pPr algn="r"/>
            <a:r>
              <a:rPr lang="cs-CZ" b="1" dirty="0" smtClean="0"/>
              <a:t>Říjen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59</a:t>
            </a:fld>
            <a:endParaRPr lang="cs-CZ"/>
          </a:p>
        </p:txBody>
      </p:sp>
      <p:pic>
        <p:nvPicPr>
          <p:cNvPr id="30722" name="Picture 2" descr="D:\obec-PC obývák\PREZENTACE 2008\Průho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D:\obec-PC obývák\PREZENTACE 2008\Průhon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2303876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D:\obec-PC obývák\PREZENTACE 2008\Průhon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429000"/>
            <a:ext cx="3786214" cy="283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Únor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857224" y="1428736"/>
            <a:ext cx="77153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1. 2.	</a:t>
            </a:r>
            <a:r>
              <a:rPr lang="cs-CZ" dirty="0" smtClean="0">
                <a:solidFill>
                  <a:schemeClr val="tx2"/>
                </a:solidFill>
              </a:rPr>
              <a:t>Hasiči </a:t>
            </a:r>
            <a:r>
              <a:rPr lang="cs-CZ" dirty="0">
                <a:solidFill>
                  <a:schemeClr val="tx2"/>
                </a:solidFill>
              </a:rPr>
              <a:t>v pořadu Českého rozhlasu Region „Dobráci </a:t>
            </a:r>
            <a:r>
              <a:rPr lang="cs-CZ" dirty="0" smtClean="0">
                <a:solidFill>
                  <a:schemeClr val="tx2"/>
                </a:solidFill>
              </a:rPr>
              <a:t>	roku</a:t>
            </a:r>
            <a:r>
              <a:rPr lang="cs-CZ" dirty="0">
                <a:solidFill>
                  <a:schemeClr val="tx2"/>
                </a:solidFill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8. 2.	Bylinář Pavel Váňa </a:t>
            </a:r>
            <a:r>
              <a:rPr lang="cs-CZ" dirty="0" smtClean="0">
                <a:solidFill>
                  <a:schemeClr val="tx2"/>
                </a:solidFill>
              </a:rPr>
              <a:t>– </a:t>
            </a:r>
            <a:r>
              <a:rPr lang="cs-CZ" dirty="0">
                <a:solidFill>
                  <a:schemeClr val="tx2"/>
                </a:solidFill>
              </a:rPr>
              <a:t>přednáška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16. 2.	Výroční schůze SDH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2.	Žádost o dělení pozemku PK 187 pro ČOV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2.	Žádost o grant z programu Partnerství pro Kolínsko 2008 </a:t>
            </a:r>
            <a:r>
              <a:rPr lang="cs-CZ" dirty="0" smtClean="0">
                <a:solidFill>
                  <a:schemeClr val="tx2"/>
                </a:solidFill>
              </a:rPr>
              <a:t>	(</a:t>
            </a:r>
            <a:r>
              <a:rPr lang="cs-CZ" dirty="0" err="1">
                <a:solidFill>
                  <a:schemeClr val="tx2"/>
                </a:solidFill>
              </a:rPr>
              <a:t>dovybudování</a:t>
            </a:r>
            <a:r>
              <a:rPr lang="cs-CZ" dirty="0">
                <a:solidFill>
                  <a:schemeClr val="tx2"/>
                </a:solidFill>
              </a:rPr>
              <a:t> asfaltového hřiště)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22. 2.	Setkání s Radkou Tomáškovou – nápad uspořádat výstavu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23. 2.	Ples pořádaný Klubem oharských žen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28. 2.	Stavební úřad Kolín – jednání o obalovně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28. 2.	Vloupání do kabin TJ Union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cs-CZ" b="1" dirty="0" smtClean="0"/>
              <a:t>Listopad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42910" y="1071546"/>
            <a:ext cx="778674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3. 11.	Rezignace pana J. Smolíka na mandát </a:t>
            </a:r>
            <a:r>
              <a:rPr lang="cs-CZ" dirty="0" smtClean="0">
                <a:solidFill>
                  <a:schemeClr val="tx2"/>
                </a:solidFill>
              </a:rPr>
              <a:t>zastupitele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7. 11.	Začíná cvičení žen v MŠ, vede Ilja </a:t>
            </a:r>
            <a:r>
              <a:rPr lang="cs-CZ" dirty="0" smtClean="0">
                <a:solidFill>
                  <a:schemeClr val="tx2"/>
                </a:solidFill>
              </a:rPr>
              <a:t>Pospíšilová, </a:t>
            </a:r>
            <a:r>
              <a:rPr lang="cs-CZ" dirty="0" err="1" smtClean="0">
                <a:solidFill>
                  <a:schemeClr val="tx2"/>
                </a:solidFill>
              </a:rPr>
              <a:t>č.p</a:t>
            </a:r>
            <a:r>
              <a:rPr lang="cs-CZ" dirty="0" smtClean="0">
                <a:solidFill>
                  <a:schemeClr val="tx2"/>
                </a:solidFill>
              </a:rPr>
              <a:t>. 57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8. 11.	Posvícenská zábava, KOŽ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11.	Slib nového člena zastupitelstva, Dostál Bohuslav, č. p. 75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12. 11.	Rozlitá nafta na křižovatce u kostela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13. 11.	Dílčí přezkoumání hospodaření obce Ohaře, bez závad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15. 11.	Svoz nebezpečného a velkoobjemového odpadu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16. 11.	Rozbitá vitrína u </a:t>
            </a:r>
            <a:r>
              <a:rPr lang="cs-CZ" dirty="0" smtClean="0">
                <a:solidFill>
                  <a:schemeClr val="tx2"/>
                </a:solidFill>
              </a:rPr>
              <a:t>zastávky, oprava M. Vít, </a:t>
            </a:r>
            <a:r>
              <a:rPr lang="cs-CZ" dirty="0" err="1" smtClean="0">
                <a:solidFill>
                  <a:schemeClr val="tx2"/>
                </a:solidFill>
              </a:rPr>
              <a:t>č.p</a:t>
            </a:r>
            <a:r>
              <a:rPr lang="cs-CZ" dirty="0" smtClean="0">
                <a:solidFill>
                  <a:schemeClr val="tx2"/>
                </a:solidFill>
              </a:rPr>
              <a:t>. 22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11.	Kolín, Příspěvkové organizace – školení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19. 11.	Rezignace pana R. Steklého na mandát zastupitele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22. 11.	První sníh roku 2008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24. 11.	Poslední práce na přípravě pracoviště </a:t>
            </a:r>
            <a:r>
              <a:rPr lang="cs-CZ" dirty="0" err="1">
                <a:solidFill>
                  <a:schemeClr val="tx2"/>
                </a:solidFill>
              </a:rPr>
              <a:t>Czech</a:t>
            </a:r>
            <a:r>
              <a:rPr lang="cs-CZ" dirty="0">
                <a:solidFill>
                  <a:schemeClr val="tx2"/>
                </a:solidFill>
              </a:rPr>
              <a:t> POINT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28. 11.	Výstava </a:t>
            </a:r>
            <a:r>
              <a:rPr lang="cs-CZ" dirty="0" smtClean="0">
                <a:solidFill>
                  <a:schemeClr val="tx2"/>
                </a:solidFill>
              </a:rPr>
              <a:t>vánočních </a:t>
            </a:r>
            <a:r>
              <a:rPr lang="cs-CZ" dirty="0">
                <a:solidFill>
                  <a:schemeClr val="tx2"/>
                </a:solidFill>
              </a:rPr>
              <a:t>dekorací, paní Petra </a:t>
            </a:r>
            <a:r>
              <a:rPr lang="cs-CZ" dirty="0" smtClean="0">
                <a:solidFill>
                  <a:schemeClr val="tx2"/>
                </a:solidFill>
              </a:rPr>
              <a:t>Doležalová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dirty="0" err="1">
                <a:solidFill>
                  <a:schemeClr val="tx2"/>
                </a:solidFill>
              </a:rPr>
              <a:t>Žiželice</a:t>
            </a:r>
            <a:endParaRPr lang="cs-CZ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/>
          <a:lstStyle/>
          <a:p>
            <a:pPr algn="r"/>
            <a:r>
              <a:rPr lang="cs-CZ" b="1" dirty="0" smtClean="0"/>
              <a:t>Listopad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61</a:t>
            </a:fld>
            <a:endParaRPr lang="cs-CZ"/>
          </a:p>
        </p:txBody>
      </p:sp>
      <p:pic>
        <p:nvPicPr>
          <p:cNvPr id="31746" name="Picture 2" descr="D:\obec-PC obývák\PREZENTACE 2008\obr.jpg"/>
          <p:cNvPicPr>
            <a:picLocks noChangeAspect="1" noChangeArrowheads="1"/>
          </p:cNvPicPr>
          <p:nvPr/>
        </p:nvPicPr>
        <p:blipFill>
          <a:blip r:embed="rId2" cstate="print"/>
          <a:srcRect l="3753" r="6177" b="17436"/>
          <a:stretch>
            <a:fillRect/>
          </a:stretch>
        </p:blipFill>
        <p:spPr bwMode="auto">
          <a:xfrm>
            <a:off x="571472" y="642918"/>
            <a:ext cx="3740753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Picture 6" descr="D:\obec-PC obývák\PREZENTACE 2008\obr004.jpg"/>
          <p:cNvPicPr>
            <a:picLocks noChangeAspect="1" noChangeArrowheads="1"/>
          </p:cNvPicPr>
          <p:nvPr/>
        </p:nvPicPr>
        <p:blipFill>
          <a:blip r:embed="rId3" cstate="print"/>
          <a:srcRect b="18699"/>
          <a:stretch>
            <a:fillRect/>
          </a:stretch>
        </p:blipFill>
        <p:spPr bwMode="auto">
          <a:xfrm>
            <a:off x="4643438" y="1142984"/>
            <a:ext cx="3280433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29" name="Picture 1" descr="C:\Users\user\Desktop\Prezentace 2008\IMG_7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00438"/>
            <a:ext cx="3730623" cy="2797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0" name="Picture 2" descr="C:\Users\user\Desktop\Prezentace 2008\IMG_75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582594"/>
          </a:xfrm>
        </p:spPr>
        <p:txBody>
          <a:bodyPr/>
          <a:lstStyle/>
          <a:p>
            <a:pPr algn="r"/>
            <a:r>
              <a:rPr lang="cs-CZ" b="1" dirty="0" smtClean="0"/>
              <a:t>Listopad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62</a:t>
            </a:fld>
            <a:endParaRPr lang="cs-CZ"/>
          </a:p>
        </p:txBody>
      </p:sp>
      <p:pic>
        <p:nvPicPr>
          <p:cNvPr id="90116" name="Picture 4" descr="C:\Users\user\Desktop\Prezentace 2008\IMG_1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4730755" cy="3548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user\Desktop\Prezentace 2008\IMG_1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571876"/>
            <a:ext cx="3857652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582594"/>
          </a:xfrm>
        </p:spPr>
        <p:txBody>
          <a:bodyPr/>
          <a:lstStyle/>
          <a:p>
            <a:pPr algn="r"/>
            <a:r>
              <a:rPr lang="cs-CZ" b="1" dirty="0" smtClean="0"/>
              <a:t>Listopad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63</a:t>
            </a:fld>
            <a:endParaRPr lang="cs-CZ"/>
          </a:p>
        </p:txBody>
      </p:sp>
      <p:pic>
        <p:nvPicPr>
          <p:cNvPr id="34818" name="Picture 2" descr="D:\obec-PC obývák\PREZENTACE 2008\22.11.08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98847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D:\obec-PC obývák\PREZENTACE 2008\22.11.08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14487"/>
            <a:ext cx="2714644" cy="361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0" name="Picture 4" descr="D:\obec-PC obývák\PREZENTACE 2008\22.11.08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7" y="3429000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582594"/>
          </a:xfrm>
        </p:spPr>
        <p:txBody>
          <a:bodyPr/>
          <a:lstStyle/>
          <a:p>
            <a:pPr algn="r"/>
            <a:r>
              <a:rPr lang="cs-CZ" b="1" dirty="0" smtClean="0"/>
              <a:t>Listopad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64</a:t>
            </a:fld>
            <a:endParaRPr lang="cs-CZ"/>
          </a:p>
        </p:txBody>
      </p:sp>
      <p:pic>
        <p:nvPicPr>
          <p:cNvPr id="33794" name="Picture 2" descr="D:\obec-PC obývák\PREZENTACE 2008\28.11.08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5" name="Picture 3" descr="D:\obec-PC obývák\PREZENTACE 2008\28.11.08 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643050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D:\obec-PC obývák\PREZENTACE 2008\28.11.08 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496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85786" y="1428736"/>
            <a:ext cx="75009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1. 12.	Uvedení pracoviště </a:t>
            </a:r>
            <a:r>
              <a:rPr lang="cs-CZ" dirty="0" err="1">
                <a:solidFill>
                  <a:schemeClr val="tx2"/>
                </a:solidFill>
              </a:rPr>
              <a:t>Czech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smtClean="0">
                <a:solidFill>
                  <a:schemeClr val="tx2"/>
                </a:solidFill>
              </a:rPr>
              <a:t>POINT </a:t>
            </a:r>
            <a:r>
              <a:rPr lang="cs-CZ" dirty="0">
                <a:solidFill>
                  <a:schemeClr val="tx2"/>
                </a:solidFill>
              </a:rPr>
              <a:t>do </a:t>
            </a:r>
            <a:r>
              <a:rPr lang="cs-CZ" dirty="0" smtClean="0">
                <a:solidFill>
                  <a:schemeClr val="tx2"/>
                </a:solidFill>
              </a:rPr>
              <a:t>provozu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2., 10. 12. Přerušení dodávky elektřiny v Ohařích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5. 12.	Mikulášská nadílka, KOŽ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10. 12.	Fyzická inventarizace majetku obce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15. 12.	Vyhlášení výsledků Soutěže o nejkrásnější </a:t>
            </a:r>
            <a:r>
              <a:rPr lang="cs-CZ" dirty="0" smtClean="0">
                <a:solidFill>
                  <a:schemeClr val="tx2"/>
                </a:solidFill>
              </a:rPr>
              <a:t>obec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dirty="0" smtClean="0">
                <a:solidFill>
                  <a:schemeClr val="tx2"/>
                </a:solidFill>
              </a:rPr>
              <a:t> 3</a:t>
            </a:r>
            <a:r>
              <a:rPr lang="cs-CZ" dirty="0">
                <a:solidFill>
                  <a:schemeClr val="tx2"/>
                </a:solidFill>
              </a:rPr>
              <a:t>. </a:t>
            </a:r>
            <a:r>
              <a:rPr lang="cs-CZ" dirty="0" smtClean="0">
                <a:solidFill>
                  <a:schemeClr val="tx2"/>
                </a:solidFill>
              </a:rPr>
              <a:t>místo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16. 12.	Kolínský deník, </a:t>
            </a:r>
            <a:r>
              <a:rPr lang="cs-CZ" dirty="0" err="1">
                <a:solidFill>
                  <a:schemeClr val="tx2"/>
                </a:solidFill>
              </a:rPr>
              <a:t>Czech</a:t>
            </a:r>
            <a:r>
              <a:rPr lang="cs-CZ" dirty="0">
                <a:solidFill>
                  <a:schemeClr val="tx2"/>
                </a:solidFill>
              </a:rPr>
              <a:t> POINT mají i v Ohařích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16. </a:t>
            </a:r>
            <a:r>
              <a:rPr lang="cs-CZ" dirty="0" smtClean="0">
                <a:solidFill>
                  <a:schemeClr val="tx2"/>
                </a:solidFill>
              </a:rPr>
              <a:t>12.	Slib </a:t>
            </a:r>
            <a:r>
              <a:rPr lang="cs-CZ" dirty="0">
                <a:solidFill>
                  <a:schemeClr val="tx2"/>
                </a:solidFill>
              </a:rPr>
              <a:t>nového člena zastupitelstva, Dostál František, č. p. 150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17. 12.	Vánoční besídka v MŠ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18. 12.	</a:t>
            </a:r>
            <a:r>
              <a:rPr lang="cs-CZ" dirty="0" smtClean="0">
                <a:solidFill>
                  <a:schemeClr val="tx2"/>
                </a:solidFill>
              </a:rPr>
              <a:t>Stavební </a:t>
            </a:r>
            <a:r>
              <a:rPr lang="cs-CZ" dirty="0">
                <a:solidFill>
                  <a:schemeClr val="tx2"/>
                </a:solidFill>
              </a:rPr>
              <a:t>úřad, projednávání stavby „Veřejné </a:t>
            </a:r>
            <a:r>
              <a:rPr lang="cs-CZ" dirty="0" smtClean="0">
                <a:solidFill>
                  <a:schemeClr val="tx2"/>
                </a:solidFill>
              </a:rPr>
              <a:t>osvětlení“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12.	Žádost o odkup podílových listů KB, prudký pokles </a:t>
            </a:r>
            <a:r>
              <a:rPr lang="cs-CZ" dirty="0" smtClean="0">
                <a:solidFill>
                  <a:schemeClr val="tx2"/>
                </a:solidFill>
              </a:rPr>
              <a:t>hodnoty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20. 12.	Kolínský deník, Ohaře obsadily 3. místo v </a:t>
            </a:r>
            <a:r>
              <a:rPr lang="cs-CZ" dirty="0" smtClean="0">
                <a:solidFill>
                  <a:schemeClr val="tx2"/>
                </a:solidFill>
              </a:rPr>
              <a:t>soutěži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22. 12.	Dvořák Josef, č. p. 98, 60 let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14348" y="1643050"/>
            <a:ext cx="75724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24. 12.	Slavnostní vánoční bohoslužba ve 22.00 hodin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24. 12.	Žádost o povolení vánočního koncertu v kostele v Ohařích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26. 12.	Bulíček Václav, č. p. 4, 75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29. 12.	Nepovolení vánočního koncertu v kostele, P. Cyril </a:t>
            </a:r>
            <a:r>
              <a:rPr lang="cs-CZ" dirty="0" err="1">
                <a:solidFill>
                  <a:schemeClr val="tx2"/>
                </a:solidFill>
              </a:rPr>
              <a:t>Solčáni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31. 12.	Mazurová Růžena, č. p. 76, 75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Vánoce bez </a:t>
            </a:r>
            <a:r>
              <a:rPr lang="cs-CZ" dirty="0" smtClean="0">
                <a:solidFill>
                  <a:schemeClr val="tx2"/>
                </a:solidFill>
              </a:rPr>
              <a:t>sněhu</a:t>
            </a:r>
            <a:r>
              <a:rPr lang="cs-CZ" dirty="0">
                <a:solidFill>
                  <a:schemeClr val="tx2"/>
                </a:solidFill>
              </a:rPr>
              <a:t>	</a:t>
            </a: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/>
          <a:lstStyle/>
          <a:p>
            <a:pPr algn="r"/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67</a:t>
            </a:fld>
            <a:endParaRPr lang="cs-CZ"/>
          </a:p>
        </p:txBody>
      </p:sp>
      <p:pic>
        <p:nvPicPr>
          <p:cNvPr id="36866" name="Picture 2" descr="D:\obec-PC obývák\PREZENTACE 2008\HPIM1979.JPG"/>
          <p:cNvPicPr>
            <a:picLocks noChangeAspect="1" noChangeArrowheads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 bwMode="auto">
          <a:xfrm>
            <a:off x="1643043" y="357166"/>
            <a:ext cx="2786082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7" name="Picture 3" descr="D:\obec-PC obývák\PREZENTACE 2008\HPIM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14422"/>
            <a:ext cx="2857504" cy="381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Picture 4" descr="D:\obec-PC obývák\PREZENTACE 2008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429000"/>
            <a:ext cx="4206876" cy="3155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/>
          <a:lstStyle/>
          <a:p>
            <a:pPr algn="r"/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68</a:t>
            </a:fld>
            <a:endParaRPr lang="cs-CZ"/>
          </a:p>
        </p:txBody>
      </p:sp>
      <p:pic>
        <p:nvPicPr>
          <p:cNvPr id="37890" name="Picture 2" descr="D:\obec-PC obývák\PREZENTACE 2008\Kolínský deník, 16.12.08, ro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4286280" cy="4864430"/>
          </a:xfrm>
          <a:prstGeom prst="rect">
            <a:avLst/>
          </a:prstGeom>
          <a:noFill/>
        </p:spPr>
      </p:pic>
      <p:pic>
        <p:nvPicPr>
          <p:cNvPr id="37891" name="Picture 3" descr="D:\obec-PC obývák\PREZENTACE 2008\Kolínský deník, 20.12.08, 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724279" cy="401119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/>
          <a:lstStyle/>
          <a:p>
            <a:pPr algn="r"/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69</a:t>
            </a:fld>
            <a:endParaRPr lang="cs-CZ"/>
          </a:p>
        </p:txBody>
      </p:sp>
      <p:pic>
        <p:nvPicPr>
          <p:cNvPr id="38914" name="Picture 2" descr="D:\obec-PC obývák\PREZENTACE 2008\Dvorak_Josef_60_22.12.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2786082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1" name="Picture 1" descr="D:\Fotografie 2009\Dvořák Josef, č.p.98\Dvořák J., čp. 98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214422"/>
            <a:ext cx="2424575" cy="373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2" name="Picture 2" descr="D:\Fotografie 2009\Dvořák Josef, č.p.98\Dvořák J., čp. 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214554"/>
            <a:ext cx="1935579" cy="3120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11156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/>
              <a:t>Únor</a:t>
            </a:r>
            <a:endParaRPr lang="cs-CZ" b="1" dirty="0"/>
          </a:p>
        </p:txBody>
      </p:sp>
      <p:pic>
        <p:nvPicPr>
          <p:cNvPr id="2051" name="Picture 3" descr="D:\obec-PC obývák\PREZENTACE 2008\Pavel Váň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7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D:\obec-PC obývák\PREZENTACE 2008\Schuze_hasicu_-_16.2.08_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143248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obec-PC obývák\PREZENTACE 2008\Schuze_hasicu_-_16.2.08_067_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929066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2054" name="Picture 6" descr="D:\obec-PC obývák\PREZENTACE 2008\28.2.08_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8604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/>
          <a:lstStyle/>
          <a:p>
            <a:pPr algn="r"/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70</a:t>
            </a:fld>
            <a:endParaRPr lang="cs-CZ"/>
          </a:p>
        </p:txBody>
      </p:sp>
      <p:pic>
        <p:nvPicPr>
          <p:cNvPr id="98306" name="Picture 2" descr="C:\Users\user\Desktop\Prezentace 2008\Bulíček Václa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571612"/>
            <a:ext cx="4778380" cy="3583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654032"/>
          </a:xfrm>
        </p:spPr>
        <p:txBody>
          <a:bodyPr/>
          <a:lstStyle/>
          <a:p>
            <a:pPr algn="r"/>
            <a:r>
              <a:rPr lang="cs-CZ" b="1" dirty="0" smtClean="0"/>
              <a:t>Prosinec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71</a:t>
            </a:fld>
            <a:endParaRPr lang="cs-CZ"/>
          </a:p>
        </p:txBody>
      </p:sp>
      <p:pic>
        <p:nvPicPr>
          <p:cNvPr id="5" name="Picture 3" descr="D:\obec-PC obývák\PREZENTACE 2008\Mazurova_R.,cp.76,_75_let_31.12_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3000396" cy="4042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1" name="Picture 1" descr="C:\Users\user\Desktop\Prezentace 2008\PC300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643182"/>
            <a:ext cx="3849686" cy="2887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2571736" y="214290"/>
          <a:ext cx="4500593" cy="6368999"/>
        </p:xfrm>
        <a:graphic>
          <a:graphicData uri="http://schemas.openxmlformats.org/presentationml/2006/ole">
            <p:oleObj spid="_x0000_s39939" name="Acrobat Document" r:id="rId3" imgW="5949720" imgH="8419680" progId="AcroExch.Document.7">
              <p:embed/>
            </p:oleObj>
          </a:graphicData>
        </a:graphic>
      </p:graphicFrame>
      <p:sp>
        <p:nvSpPr>
          <p:cNvPr id="7" name="TextovéPole 6"/>
          <p:cNvSpPr txBox="1"/>
          <p:nvPr/>
        </p:nvSpPr>
        <p:spPr>
          <a:xfrm rot="3664344">
            <a:off x="6308265" y="1696240"/>
            <a:ext cx="235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P F   2 0 </a:t>
            </a:r>
            <a:r>
              <a:rPr lang="cs-CZ" sz="3200" b="1" dirty="0" err="1">
                <a:solidFill>
                  <a:srgbClr val="002060"/>
                </a:solidFill>
                <a:latin typeface="Bradley Hand ITC" pitchFamily="66" charset="0"/>
              </a:rPr>
              <a:t>0</a:t>
            </a:r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 9</a:t>
            </a:r>
            <a:endParaRPr lang="cs-CZ" sz="3200" dirty="0">
              <a:solidFill>
                <a:srgbClr val="002060"/>
              </a:solidFill>
              <a:latin typeface="Bradley Hand ITC" pitchFamily="66" charset="0"/>
            </a:endParaRP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 rot="992809">
            <a:off x="361249" y="1916280"/>
            <a:ext cx="235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P F   2 0 </a:t>
            </a:r>
            <a:r>
              <a:rPr lang="cs-CZ" sz="3200" b="1" dirty="0" err="1">
                <a:solidFill>
                  <a:srgbClr val="002060"/>
                </a:solidFill>
                <a:latin typeface="Bradley Hand ITC" pitchFamily="66" charset="0"/>
              </a:rPr>
              <a:t>0</a:t>
            </a:r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 9</a:t>
            </a:r>
            <a:endParaRPr lang="cs-CZ" sz="3200" dirty="0">
              <a:solidFill>
                <a:srgbClr val="002060"/>
              </a:solidFill>
              <a:latin typeface="Bradley Hand ITC" pitchFamily="66" charset="0"/>
            </a:endParaRP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 rot="2624377">
            <a:off x="613707" y="4553004"/>
            <a:ext cx="235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P F   2 0 </a:t>
            </a:r>
            <a:r>
              <a:rPr lang="cs-CZ" sz="3200" b="1" dirty="0" err="1">
                <a:solidFill>
                  <a:srgbClr val="002060"/>
                </a:solidFill>
                <a:latin typeface="Bradley Hand ITC" pitchFamily="66" charset="0"/>
              </a:rPr>
              <a:t>0</a:t>
            </a:r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 9</a:t>
            </a:r>
            <a:endParaRPr lang="cs-CZ" sz="3200" dirty="0">
              <a:solidFill>
                <a:srgbClr val="002060"/>
              </a:solidFill>
              <a:latin typeface="Bradley Hand ITC" pitchFamily="66" charset="0"/>
            </a:endParaRP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 rot="19450115">
            <a:off x="6307319" y="3625119"/>
            <a:ext cx="2357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P F   2 0 </a:t>
            </a:r>
            <a:r>
              <a:rPr lang="cs-CZ" sz="3200" b="1" dirty="0" err="1">
                <a:solidFill>
                  <a:srgbClr val="002060"/>
                </a:solidFill>
                <a:latin typeface="Bradley Hand ITC" pitchFamily="66" charset="0"/>
              </a:rPr>
              <a:t>0</a:t>
            </a:r>
            <a:r>
              <a:rPr lang="cs-CZ" sz="3200" b="1" dirty="0">
                <a:solidFill>
                  <a:srgbClr val="002060"/>
                </a:solidFill>
                <a:latin typeface="Bradley Hand ITC" pitchFamily="66" charset="0"/>
              </a:rPr>
              <a:t> 9</a:t>
            </a:r>
            <a:endParaRPr lang="cs-CZ" sz="3200" dirty="0">
              <a:solidFill>
                <a:srgbClr val="002060"/>
              </a:solidFill>
              <a:latin typeface="Bradley Hand ITC" pitchFamily="66" charset="0"/>
            </a:endParaRPr>
          </a:p>
          <a:p>
            <a:endParaRPr lang="cs-CZ" dirty="0"/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K o n e c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cs-CZ" sz="2400" dirty="0" smtClean="0"/>
              <a:t>Ing. </a:t>
            </a:r>
            <a:r>
              <a:rPr lang="cs-CZ" sz="2400" dirty="0" err="1" smtClean="0"/>
              <a:t>Viera</a:t>
            </a:r>
            <a:r>
              <a:rPr lang="cs-CZ" sz="2400" dirty="0" smtClean="0"/>
              <a:t> </a:t>
            </a:r>
            <a:r>
              <a:rPr lang="cs-CZ" sz="2400" dirty="0" err="1" smtClean="0"/>
              <a:t>Obešlová</a:t>
            </a:r>
            <a:r>
              <a:rPr lang="cs-CZ" sz="2400" dirty="0" smtClean="0"/>
              <a:t>,</a:t>
            </a:r>
          </a:p>
          <a:p>
            <a:pPr algn="r"/>
            <a:r>
              <a:rPr lang="cs-CZ" sz="2400" dirty="0" smtClean="0"/>
              <a:t>OÚ Ohaře, únor </a:t>
            </a:r>
            <a:r>
              <a:rPr lang="cs-CZ" sz="2400" dirty="0" smtClean="0"/>
              <a:t>2009</a:t>
            </a:r>
            <a:endParaRPr lang="cs-CZ" sz="2400" dirty="0"/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00"/>
                            </p:stCondLst>
                            <p:childTnLst>
                              <p:par>
                                <p:cTn id="1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15370" cy="571504"/>
          </a:xfrm>
        </p:spPr>
        <p:txBody>
          <a:bodyPr/>
          <a:lstStyle/>
          <a:p>
            <a:pPr algn="r"/>
            <a:r>
              <a:rPr lang="cs-CZ" b="1" dirty="0" smtClean="0"/>
              <a:t>Únor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4" name="Picture 5" descr="D:\obec-PC obývák\PREZENTACE 2008\kapela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43438" y="4214818"/>
            <a:ext cx="3410499" cy="227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obec-PC obývák\PREZENTACE 2008\kapela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85786" y="3929066"/>
            <a:ext cx="3534263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19" name="Picture 3" descr="C:\Users\user\Desktop\Prezentace 2008\_26_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71612"/>
            <a:ext cx="3421058" cy="2287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021" name="Picture 5" descr="C:\Users\user\Desktop\Prezentace 2008\00662316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714356"/>
            <a:ext cx="4206876" cy="280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cs-CZ" b="1" dirty="0" smtClean="0"/>
              <a:t>Březen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F9F135-08E2-421D-84E6-3AD846A47E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00034" y="1000108"/>
            <a:ext cx="814393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1. 3.	Nástup pí. K. </a:t>
            </a:r>
            <a:r>
              <a:rPr lang="cs-CZ" dirty="0" err="1">
                <a:solidFill>
                  <a:schemeClr val="tx2"/>
                </a:solidFill>
              </a:rPr>
              <a:t>Weisserové</a:t>
            </a:r>
            <a:r>
              <a:rPr lang="cs-CZ" dirty="0">
                <a:solidFill>
                  <a:schemeClr val="tx2"/>
                </a:solidFill>
              </a:rPr>
              <a:t> v rámci </a:t>
            </a:r>
            <a:r>
              <a:rPr lang="cs-CZ" dirty="0" smtClean="0">
                <a:solidFill>
                  <a:schemeClr val="tx2"/>
                </a:solidFill>
              </a:rPr>
              <a:t>VPP, </a:t>
            </a:r>
            <a:r>
              <a:rPr lang="cs-CZ" dirty="0">
                <a:solidFill>
                  <a:schemeClr val="tx2"/>
                </a:solidFill>
              </a:rPr>
              <a:t>4 hodiny denně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1. 3.	Nákup motorové pily (dotace pro JSDH)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8. 3.	Nepovolené pokácení kaštanu před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89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10. 3.	Kolínský deník, Pomozte zrealizovat výstavu o historii Ohař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11. 3.	Tuláček Josef,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128, 65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16. 3.	Jiroudek Josef,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88, 70 let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18. 3.	Rozmary počasí – dopoledne slunečno, odpoledne sněhová vánice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25. 3.	</a:t>
            </a:r>
            <a:r>
              <a:rPr lang="cs-CZ" dirty="0" smtClean="0">
                <a:solidFill>
                  <a:schemeClr val="tx2"/>
                </a:solidFill>
              </a:rPr>
              <a:t>Územní řízení „Ohaře – splašková </a:t>
            </a:r>
            <a:r>
              <a:rPr lang="cs-CZ" dirty="0">
                <a:solidFill>
                  <a:schemeClr val="tx2"/>
                </a:solidFill>
              </a:rPr>
              <a:t>kanalizace a ČOV“ </a:t>
            </a:r>
            <a:r>
              <a:rPr lang="cs-CZ" dirty="0" smtClean="0">
                <a:solidFill>
                  <a:schemeClr val="tx2"/>
                </a:solidFill>
              </a:rPr>
              <a:t>	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25. 3.	Podpis smlouvy o dílo s firmou </a:t>
            </a:r>
            <a:r>
              <a:rPr lang="cs-CZ" dirty="0" err="1">
                <a:solidFill>
                  <a:schemeClr val="tx2"/>
                </a:solidFill>
              </a:rPr>
              <a:t>Multiaqua</a:t>
            </a:r>
            <a:r>
              <a:rPr lang="cs-CZ" dirty="0">
                <a:solidFill>
                  <a:schemeClr val="tx2"/>
                </a:solidFill>
              </a:rPr>
              <a:t>, s.r.o. Pardubice, </a:t>
            </a:r>
            <a:r>
              <a:rPr lang="cs-CZ" dirty="0" smtClean="0">
                <a:solidFill>
                  <a:schemeClr val="tx2"/>
                </a:solidFill>
              </a:rPr>
              <a:t>	dokumentace </a:t>
            </a:r>
            <a:r>
              <a:rPr lang="cs-CZ" dirty="0">
                <a:solidFill>
                  <a:schemeClr val="tx2"/>
                </a:solidFill>
              </a:rPr>
              <a:t>k podání žádosti o stavební povolení na kanalizaci 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28. 3.	Tomášek Václav, </a:t>
            </a:r>
            <a:r>
              <a:rPr lang="cs-CZ" dirty="0" err="1">
                <a:solidFill>
                  <a:schemeClr val="tx2"/>
                </a:solidFill>
              </a:rPr>
              <a:t>č.p</a:t>
            </a:r>
            <a:r>
              <a:rPr lang="cs-CZ" dirty="0">
                <a:solidFill>
                  <a:schemeClr val="tx2"/>
                </a:solidFill>
              </a:rPr>
              <a:t>. 91, 90 let, nejstarší občan Ohař</a:t>
            </a: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30. 3.	Velikonoční koncert</a:t>
            </a:r>
            <a:r>
              <a:rPr lang="cs-CZ" dirty="0" smtClean="0">
                <a:solidFill>
                  <a:schemeClr val="tx2"/>
                </a:solidFill>
              </a:rPr>
              <a:t>, </a:t>
            </a:r>
            <a:r>
              <a:rPr lang="cs-CZ" dirty="0">
                <a:solidFill>
                  <a:schemeClr val="tx2"/>
                </a:solidFill>
              </a:rPr>
              <a:t>Ludmila </a:t>
            </a:r>
            <a:r>
              <a:rPr lang="cs-CZ" dirty="0" smtClean="0">
                <a:solidFill>
                  <a:schemeClr val="tx2"/>
                </a:solidFill>
              </a:rPr>
              <a:t>Horová, Jaroslav Hartl</a:t>
            </a:r>
            <a:endParaRPr lang="cs-CZ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chemeClr val="tx2"/>
                </a:solidFill>
              </a:rPr>
              <a:t>Stěhování „kluků“ z fary, přípravy k prodeji </a:t>
            </a:r>
            <a:r>
              <a:rPr lang="cs-CZ" dirty="0" smtClean="0">
                <a:solidFill>
                  <a:schemeClr val="tx2"/>
                </a:solidFill>
              </a:rPr>
              <a:t>fary</a:t>
            </a:r>
            <a:endParaRPr lang="cs-CZ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11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1219</TotalTime>
  <Words>306</Words>
  <Application>Microsoft Office PowerPoint</Application>
  <PresentationFormat>Předvádění na obrazovce (4:3)</PresentationFormat>
  <Paragraphs>317</Paragraphs>
  <Slides>73</Slides>
  <Notes>1</Notes>
  <HiddenSlides>0</HiddenSlides>
  <MMClips>4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5" baseType="lpstr">
      <vt:lpstr>Arkýř</vt:lpstr>
      <vt:lpstr>Acrobat Document</vt:lpstr>
      <vt:lpstr>Ohaře 2008</vt:lpstr>
      <vt:lpstr>Zastupitelé obce</vt:lpstr>
      <vt:lpstr>Leden</vt:lpstr>
      <vt:lpstr>Leden</vt:lpstr>
      <vt:lpstr>Leden</vt:lpstr>
      <vt:lpstr>Únor</vt:lpstr>
      <vt:lpstr>Únor</vt:lpstr>
      <vt:lpstr>Únor</vt:lpstr>
      <vt:lpstr>Březen</vt:lpstr>
      <vt:lpstr>Březen</vt:lpstr>
      <vt:lpstr>Březen</vt:lpstr>
      <vt:lpstr>Březen</vt:lpstr>
      <vt:lpstr>Březen</vt:lpstr>
      <vt:lpstr>Březen</vt:lpstr>
      <vt:lpstr>Duben</vt:lpstr>
      <vt:lpstr>Duben</vt:lpstr>
      <vt:lpstr>Duben</vt:lpstr>
      <vt:lpstr>Duben</vt:lpstr>
      <vt:lpstr>Duben</vt:lpstr>
      <vt:lpstr>Duben</vt:lpstr>
      <vt:lpstr>Duben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Červenec</vt:lpstr>
      <vt:lpstr>Červenec</vt:lpstr>
      <vt:lpstr>Červenec</vt:lpstr>
      <vt:lpstr>Červenec</vt:lpstr>
      <vt:lpstr>Srpen</vt:lpstr>
      <vt:lpstr>Srpen</vt:lpstr>
      <vt:lpstr>Srpen</vt:lpstr>
      <vt:lpstr>Srpen</vt:lpstr>
      <vt:lpstr>Srpen</vt:lpstr>
      <vt:lpstr>Srpen</vt:lpstr>
      <vt:lpstr>Září</vt:lpstr>
      <vt:lpstr>Září</vt:lpstr>
      <vt:lpstr>Září</vt:lpstr>
      <vt:lpstr>Září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Listopad</vt:lpstr>
      <vt:lpstr>Listopad</vt:lpstr>
      <vt:lpstr>Listopad</vt:lpstr>
      <vt:lpstr>Listopad</vt:lpstr>
      <vt:lpstr>Listopad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Snímek 72</vt:lpstr>
      <vt:lpstr>K o n e c</vt:lpstr>
    </vt:vector>
  </TitlesOfParts>
  <Company>Ohaře 46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Ohaře 2008</dc:title>
  <dc:creator>František Obešlo</dc:creator>
  <cp:lastModifiedBy>user</cp:lastModifiedBy>
  <cp:revision>134</cp:revision>
  <dcterms:created xsi:type="dcterms:W3CDTF">2009-02-10T17:28:35Z</dcterms:created>
  <dcterms:modified xsi:type="dcterms:W3CDTF">2011-12-08T08:18:22Z</dcterms:modified>
</cp:coreProperties>
</file>