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22" r:id="rId1"/>
  </p:sldMasterIdLst>
  <p:notesMasterIdLst>
    <p:notesMasterId r:id="rId58"/>
  </p:notesMasterIdLst>
  <p:sldIdLst>
    <p:sldId id="256" r:id="rId2"/>
    <p:sldId id="297" r:id="rId3"/>
    <p:sldId id="257" r:id="rId4"/>
    <p:sldId id="295" r:id="rId5"/>
    <p:sldId id="296" r:id="rId6"/>
    <p:sldId id="260" r:id="rId7"/>
    <p:sldId id="281" r:id="rId8"/>
    <p:sldId id="304" r:id="rId9"/>
    <p:sldId id="269" r:id="rId10"/>
    <p:sldId id="261" r:id="rId11"/>
    <p:sldId id="268" r:id="rId12"/>
    <p:sldId id="263" r:id="rId13"/>
    <p:sldId id="305" r:id="rId14"/>
    <p:sldId id="262" r:id="rId15"/>
    <p:sldId id="264" r:id="rId16"/>
    <p:sldId id="265" r:id="rId17"/>
    <p:sldId id="292" r:id="rId18"/>
    <p:sldId id="298" r:id="rId19"/>
    <p:sldId id="270" r:id="rId20"/>
    <p:sldId id="278" r:id="rId21"/>
    <p:sldId id="279" r:id="rId22"/>
    <p:sldId id="308" r:id="rId23"/>
    <p:sldId id="300" r:id="rId24"/>
    <p:sldId id="310" r:id="rId25"/>
    <p:sldId id="271" r:id="rId26"/>
    <p:sldId id="301" r:id="rId27"/>
    <p:sldId id="272" r:id="rId28"/>
    <p:sldId id="273" r:id="rId29"/>
    <p:sldId id="274" r:id="rId30"/>
    <p:sldId id="275" r:id="rId31"/>
    <p:sldId id="280" r:id="rId32"/>
    <p:sldId id="307" r:id="rId33"/>
    <p:sldId id="309" r:id="rId34"/>
    <p:sldId id="287" r:id="rId35"/>
    <p:sldId id="302" r:id="rId36"/>
    <p:sldId id="288" r:id="rId37"/>
    <p:sldId id="290" r:id="rId38"/>
    <p:sldId id="289" r:id="rId39"/>
    <p:sldId id="291" r:id="rId40"/>
    <p:sldId id="299" r:id="rId41"/>
    <p:sldId id="276" r:id="rId42"/>
    <p:sldId id="277" r:id="rId43"/>
    <p:sldId id="266" r:id="rId44"/>
    <p:sldId id="282" r:id="rId45"/>
    <p:sldId id="283" r:id="rId46"/>
    <p:sldId id="284" r:id="rId47"/>
    <p:sldId id="285" r:id="rId48"/>
    <p:sldId id="286" r:id="rId49"/>
    <p:sldId id="306" r:id="rId50"/>
    <p:sldId id="267" r:id="rId51"/>
    <p:sldId id="313" r:id="rId52"/>
    <p:sldId id="294" r:id="rId53"/>
    <p:sldId id="314" r:id="rId54"/>
    <p:sldId id="293" r:id="rId55"/>
    <p:sldId id="259" r:id="rId56"/>
    <p:sldId id="312" r:id="rId57"/>
  </p:sldIdLst>
  <p:sldSz cx="9144000" cy="6858000" type="screen4x3"/>
  <p:notesSz cx="7099300" cy="102346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18" autoAdjust="0"/>
    <p:restoredTop sz="94706" autoAdjust="0"/>
  </p:normalViewPr>
  <p:slideViewPr>
    <p:cSldViewPr>
      <p:cViewPr varScale="1">
        <p:scale>
          <a:sx n="70" d="100"/>
          <a:sy n="70" d="100"/>
        </p:scale>
        <p:origin x="-106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2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6363" cy="511731"/>
          </a:xfrm>
          <a:prstGeom prst="rect">
            <a:avLst/>
          </a:prstGeom>
        </p:spPr>
        <p:txBody>
          <a:bodyPr vert="horz" lIns="94750" tIns="47375" rIns="94750" bIns="47375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4021295" y="1"/>
            <a:ext cx="3076363" cy="511731"/>
          </a:xfrm>
          <a:prstGeom prst="rect">
            <a:avLst/>
          </a:prstGeom>
        </p:spPr>
        <p:txBody>
          <a:bodyPr vert="horz" lIns="94750" tIns="47375" rIns="94750" bIns="47375" rtlCol="0"/>
          <a:lstStyle>
            <a:lvl1pPr algn="r">
              <a:defRPr sz="1200"/>
            </a:lvl1pPr>
          </a:lstStyle>
          <a:p>
            <a:fld id="{576F1F81-5F32-4601-ACEC-ED5703422A06}" type="datetimeFigureOut">
              <a:rPr lang="cs-CZ" smtClean="0"/>
              <a:pPr/>
              <a:t>9.12.2011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6763"/>
            <a:ext cx="5118100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50" tIns="47375" rIns="94750" bIns="47375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709931" y="4861441"/>
            <a:ext cx="5679440" cy="4605576"/>
          </a:xfrm>
          <a:prstGeom prst="rect">
            <a:avLst/>
          </a:prstGeom>
        </p:spPr>
        <p:txBody>
          <a:bodyPr vert="horz" lIns="94750" tIns="47375" rIns="94750" bIns="47375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1" y="9721107"/>
            <a:ext cx="3076363" cy="511731"/>
          </a:xfrm>
          <a:prstGeom prst="rect">
            <a:avLst/>
          </a:prstGeom>
        </p:spPr>
        <p:txBody>
          <a:bodyPr vert="horz" lIns="94750" tIns="47375" rIns="94750" bIns="47375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4021295" y="9721107"/>
            <a:ext cx="3076363" cy="511731"/>
          </a:xfrm>
          <a:prstGeom prst="rect">
            <a:avLst/>
          </a:prstGeom>
        </p:spPr>
        <p:txBody>
          <a:bodyPr vert="horz" lIns="94750" tIns="47375" rIns="94750" bIns="47375" rtlCol="0" anchor="b"/>
          <a:lstStyle>
            <a:lvl1pPr algn="r">
              <a:defRPr sz="1200"/>
            </a:lvl1pPr>
          </a:lstStyle>
          <a:p>
            <a:fld id="{492EF74B-3803-467B-8174-5D19F9B4B737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28" name="Zástupný symbol pro datum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C560C-DCEE-485C-8177-F0F93FABC061}" type="datetime1">
              <a:rPr lang="cs-CZ" smtClean="0"/>
              <a:pPr/>
              <a:t>9.12.2011</a:t>
            </a:fld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6E68A-5BEA-497F-A5D7-A742C8CA2F5F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Klepnutím lze upravit styl předlohy podnadpisů.</a:t>
            </a:r>
            <a:endParaRPr kumimoji="0" lang="en-US"/>
          </a:p>
        </p:txBody>
      </p:sp>
    </p:spTree>
  </p:cSld>
  <p:clrMapOvr>
    <a:masterClrMapping/>
  </p:clrMapOvr>
  <p:transition spd="slow" advClick="0" advTm="10000">
    <p:wheel spokes="8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9E3A1-C4DA-4B67-AD97-DDDCCA8279F6}" type="datetime1">
              <a:rPr lang="cs-CZ" smtClean="0"/>
              <a:pPr/>
              <a:t>9.12.2011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6E68A-5BEA-497F-A5D7-A742C8CA2F5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 advClick="0" advTm="10000">
    <p:wheel spokes="8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0080-2F31-4CE9-BA92-06E8E5401F58}" type="datetime1">
              <a:rPr lang="cs-CZ" smtClean="0"/>
              <a:pPr/>
              <a:t>9.12.2011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6E68A-5BEA-497F-A5D7-A742C8CA2F5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 advClick="0" advTm="10000">
    <p:wheel spokes="8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61593-1102-44C8-99BE-7329FE044A96}" type="datetime1">
              <a:rPr lang="cs-CZ" smtClean="0"/>
              <a:pPr/>
              <a:t>9.12.2011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6E68A-5BEA-497F-A5D7-A742C8CA2F5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 advClick="0" advTm="10000">
    <p:wheel spokes="8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D3755-72D1-437E-A28E-F0B075248DA1}" type="datetime1">
              <a:rPr lang="cs-CZ" smtClean="0"/>
              <a:pPr/>
              <a:t>9.12.2011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6B56E68A-5BEA-497F-A5D7-A742C8CA2F5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 advClick="0" advTm="10000">
    <p:wheel spokes="8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B75F6-6992-47A0-BB83-165A16EF9298}" type="datetime1">
              <a:rPr lang="cs-CZ" smtClean="0"/>
              <a:pPr/>
              <a:t>9.12.2011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6E68A-5BEA-497F-A5D7-A742C8CA2F5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 advClick="0" advTm="10000">
    <p:wheel spokes="8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C68BB-C954-4EDC-B6DB-294ECC1A3543}" type="datetime1">
              <a:rPr lang="cs-CZ" smtClean="0"/>
              <a:pPr/>
              <a:t>9.12.2011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6E68A-5BEA-497F-A5D7-A742C8CA2F5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 advClick="0" advTm="10000">
    <p:wheel spokes="8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C4DEA-4EE3-479C-9860-1A4A63EFF0A8}" type="datetime1">
              <a:rPr lang="cs-CZ" smtClean="0"/>
              <a:pPr/>
              <a:t>9.12.2011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6E68A-5BEA-497F-A5D7-A742C8CA2F5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 advClick="0" advTm="10000">
    <p:wheel spokes="8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528F8-1562-4F68-8591-5E4C3C65408A}" type="datetime1">
              <a:rPr lang="cs-CZ" smtClean="0"/>
              <a:pPr/>
              <a:t>9.12.2011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6E68A-5BEA-497F-A5D7-A742C8CA2F5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 advClick="0" advTm="10000">
    <p:wheel spokes="8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BD0BC-AB90-490B-BB7A-4D083743287F}" type="datetime1">
              <a:rPr lang="cs-CZ" smtClean="0"/>
              <a:pPr/>
              <a:t>9.12.2011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6E68A-5BEA-497F-A5D7-A742C8CA2F5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 advClick="0" advTm="10000">
    <p:wheel spokes="8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cs-CZ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Klepnutím na ikonu přidáte obrázek.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1BF1-A5F1-491A-98CB-697E70534674}" type="datetime1">
              <a:rPr lang="cs-CZ" smtClean="0"/>
              <a:pPr/>
              <a:t>9.12.2011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6E68A-5BEA-497F-A5D7-A742C8CA2F5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 advClick="0" advTm="10000">
    <p:wheel spokes="8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 bright="-30000"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C5DC4ED0-5702-4A58-AE0B-F25F35D24DE4}" type="datetime1">
              <a:rPr lang="cs-CZ" smtClean="0"/>
              <a:pPr/>
              <a:t>9.12.2011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6B56E68A-5BEA-497F-A5D7-A742C8CA2F5F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23" r:id="rId1"/>
    <p:sldLayoutId id="2147483924" r:id="rId2"/>
    <p:sldLayoutId id="2147483925" r:id="rId3"/>
    <p:sldLayoutId id="2147483926" r:id="rId4"/>
    <p:sldLayoutId id="2147483927" r:id="rId5"/>
    <p:sldLayoutId id="2147483928" r:id="rId6"/>
    <p:sldLayoutId id="2147483929" r:id="rId7"/>
    <p:sldLayoutId id="2147483930" r:id="rId8"/>
    <p:sldLayoutId id="2147483931" r:id="rId9"/>
    <p:sldLayoutId id="2147483932" r:id="rId10"/>
    <p:sldLayoutId id="2147483933" r:id="rId11"/>
  </p:sldLayoutIdLst>
  <p:transition spd="slow" advClick="0" advTm="10000">
    <p:wheel spokes="8"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user\Desktop\Oha&#345;sk&#225;%20n&#225;ves_s%20hudbou\05%20My%20Heart%20Will%20Go%20On%20(instr.).mp3" TargetMode="Externa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slideLayout" Target="../slideLayouts/slideLayout6.xml"/><Relationship Id="rId1" Type="http://schemas.openxmlformats.org/officeDocument/2006/relationships/audio" Target="file:///C:\Users\user\Desktop\Oha&#345;sk&#225;%20n&#225;ves_s%20hudbou\03%20Camino%20De%20Llamas%20(instr.).mp3" TargetMode="Externa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4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slideLayout" Target="../slideLayouts/slideLayout6.xml"/><Relationship Id="rId1" Type="http://schemas.openxmlformats.org/officeDocument/2006/relationships/audio" Target="file:///C:\Users\user\Desktop\Oha&#345;sk&#225;%20n&#225;ves_s%20hudbou\13%20Canto%20De%20Alondra%20(instr.).mp3" TargetMode="External"/><Relationship Id="rId6" Type="http://schemas.openxmlformats.org/officeDocument/2006/relationships/image" Target="../media/image115.pn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7.jpeg"/><Relationship Id="rId4" Type="http://schemas.openxmlformats.org/officeDocument/2006/relationships/image" Target="../media/image14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4.jpeg"/><Relationship Id="rId5" Type="http://schemas.openxmlformats.org/officeDocument/2006/relationships/image" Target="../media/image153.jpeg"/><Relationship Id="rId4" Type="http://schemas.openxmlformats.org/officeDocument/2006/relationships/image" Target="../media/image152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95536" y="1844824"/>
            <a:ext cx="8229600" cy="1828800"/>
          </a:xfrm>
        </p:spPr>
        <p:txBody>
          <a:bodyPr>
            <a:normAutofit/>
          </a:bodyPr>
          <a:lstStyle/>
          <a:p>
            <a:r>
              <a:rPr lang="cs-CZ" sz="4000" dirty="0" err="1" smtClean="0"/>
              <a:t>Ohařská</a:t>
            </a:r>
            <a:r>
              <a:rPr lang="cs-CZ" sz="4000" dirty="0" smtClean="0"/>
              <a:t> náves – společně vymyslíme, naplánujeme, zrealizujeme</a:t>
            </a:r>
            <a:endParaRPr lang="cs-CZ" sz="40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83568" y="3789040"/>
            <a:ext cx="8064896" cy="1105414"/>
          </a:xfrm>
        </p:spPr>
        <p:txBody>
          <a:bodyPr>
            <a:normAutofit/>
          </a:bodyPr>
          <a:lstStyle/>
          <a:p>
            <a:r>
              <a:rPr lang="cs-CZ" dirty="0" smtClean="0"/>
              <a:t>Projekt finančně podpořen</a:t>
            </a:r>
          </a:p>
          <a:p>
            <a:r>
              <a:rPr lang="cs-CZ" dirty="0" smtClean="0"/>
              <a:t>Nadací VIA a Nadací České spořitelny</a:t>
            </a:r>
            <a:endParaRPr lang="cs-CZ" dirty="0"/>
          </a:p>
        </p:txBody>
      </p:sp>
      <p:pic>
        <p:nvPicPr>
          <p:cNvPr id="4" name="Picture 2" descr="C:\Users\user\Desktop\TPCA-lípy-zmenšené\Znak obce_Ohaře.jpg"/>
          <p:cNvPicPr>
            <a:picLocks noChangeAspect="1" noChangeArrowheads="1"/>
          </p:cNvPicPr>
          <p:nvPr/>
        </p:nvPicPr>
        <p:blipFill>
          <a:blip r:embed="rId3" cstate="print"/>
          <a:srcRect l="3968" t="1979" r="8730"/>
          <a:stretch>
            <a:fillRect/>
          </a:stretch>
        </p:blipFill>
        <p:spPr bwMode="auto">
          <a:xfrm>
            <a:off x="7092280" y="188640"/>
            <a:ext cx="1357322" cy="15276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ovéPole 5"/>
          <p:cNvSpPr txBox="1"/>
          <p:nvPr/>
        </p:nvSpPr>
        <p:spPr>
          <a:xfrm>
            <a:off x="4932040" y="332656"/>
            <a:ext cx="2071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Obec Ohaře</a:t>
            </a:r>
            <a:endParaRPr lang="cs-CZ" sz="2800" dirty="0"/>
          </a:p>
        </p:txBody>
      </p:sp>
      <p:pic>
        <p:nvPicPr>
          <p:cNvPr id="7" name="Picture 2" descr="D:\obec-PC obývák\Nadace VIA\loga_jpg\logo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4869160"/>
            <a:ext cx="936104" cy="1595276"/>
          </a:xfrm>
          <a:prstGeom prst="rect">
            <a:avLst/>
          </a:prstGeom>
          <a:noFill/>
        </p:spPr>
      </p:pic>
      <p:pic>
        <p:nvPicPr>
          <p:cNvPr id="8" name="Picture 3" descr="D:\obec-PC obývák\Nadace VIA\loga_jpg\logonadace-podkla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144" y="5589240"/>
            <a:ext cx="2474032" cy="866726"/>
          </a:xfrm>
          <a:prstGeom prst="rect">
            <a:avLst/>
          </a:prstGeom>
          <a:noFill/>
        </p:spPr>
      </p:pic>
      <p:pic>
        <p:nvPicPr>
          <p:cNvPr id="1026" name="Picture 2" descr="D:\obec-PC obývák\Nadace VIA\Loga-Ohařská náves\1A_zmenšený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576" y="548680"/>
            <a:ext cx="1876239" cy="1152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05 My Heart Will Go On (instr.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8604448" y="404664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10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4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  <p:bldP spid="3" grpId="0" build="p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1. veřejné plánování, 30. 1. 2010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6E68A-5BEA-497F-A5D7-A742C8CA2F5F}" type="slidenum">
              <a:rPr lang="cs-CZ" smtClean="0"/>
              <a:pPr/>
              <a:t>10</a:t>
            </a:fld>
            <a:endParaRPr lang="cs-CZ"/>
          </a:p>
        </p:txBody>
      </p:sp>
      <p:pic>
        <p:nvPicPr>
          <p:cNvPr id="5122" name="Picture 2" descr="http://www.ohare.cz/data/galerie/301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96752"/>
            <a:ext cx="3935760" cy="29518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 descr="http://www.ohare.cz/data/galerie/3010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4131076"/>
            <a:ext cx="3635898" cy="27269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6" name="Picture 6" descr="http://www.ohare.cz/data/galerie/3010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48539" y="4149080"/>
            <a:ext cx="3611893" cy="2708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C:\Users\user\Desktop\VIA-foto\IMG_264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1196752"/>
            <a:ext cx="3936437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10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Práce ve skupinách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6E68A-5BEA-497F-A5D7-A742C8CA2F5F}" type="slidenum">
              <a:rPr lang="cs-CZ" smtClean="0"/>
              <a:pPr/>
              <a:t>11</a:t>
            </a:fld>
            <a:endParaRPr lang="cs-CZ"/>
          </a:p>
        </p:txBody>
      </p:sp>
      <p:pic>
        <p:nvPicPr>
          <p:cNvPr id="26626" name="Picture 2" descr="http://www.ohare.cz/data/galerie/301029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4716016" y="1124744"/>
            <a:ext cx="3599723" cy="2699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28" name="Picture 4" descr="http://www.ohare.cz/data/galerie/301033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827584" y="1124744"/>
            <a:ext cx="3600400" cy="2700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30" name="Picture 6" descr="http://www.ohare.cz/data/galerie/301036.jpg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827584" y="3861048"/>
            <a:ext cx="3600400" cy="2700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32" name="Picture 8" descr="http://www.ohare.cz/data/galerie/301032.jpg"/>
          <p:cNvPicPr>
            <a:picLocks noChangeAspect="1" noChangeArrowheads="1"/>
          </p:cNvPicPr>
          <p:nvPr/>
        </p:nvPicPr>
        <p:blipFill>
          <a:blip r:embed="rId5" cstate="print">
            <a:lum bright="10000"/>
          </a:blip>
          <a:srcRect/>
          <a:stretch>
            <a:fillRect/>
          </a:stretch>
        </p:blipFill>
        <p:spPr bwMode="auto">
          <a:xfrm>
            <a:off x="4716016" y="3861048"/>
            <a:ext cx="3648405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10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O 1. veřejném plánování v tisku</a:t>
            </a:r>
            <a:endParaRPr lang="cs-CZ" dirty="0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6E68A-5BEA-497F-A5D7-A742C8CA2F5F}" type="slidenum">
              <a:rPr lang="cs-CZ" smtClean="0"/>
              <a:pPr/>
              <a:t>12</a:t>
            </a:fld>
            <a:endParaRPr lang="cs-CZ"/>
          </a:p>
        </p:txBody>
      </p:sp>
      <p:pic>
        <p:nvPicPr>
          <p:cNvPr id="3074" name="Picture 2" descr="http://www.ohare.cz/data/galerie/kolinskydenik2812010roh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268759"/>
            <a:ext cx="3096344" cy="4083091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971600" y="5373216"/>
            <a:ext cx="3367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Kolínský deník, 28. 1. 2010</a:t>
            </a:r>
            <a:endParaRPr lang="cs-CZ" sz="20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1547664" y="6093296"/>
            <a:ext cx="3168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Kolínský deník, 11. 2. 2010</a:t>
            </a:r>
          </a:p>
        </p:txBody>
      </p:sp>
      <p:pic>
        <p:nvPicPr>
          <p:cNvPr id="9" name="Picture 4" descr="http://www.ohare.cz/data/galerie/kolinskydenikrohy11220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268759"/>
            <a:ext cx="3384376" cy="5233571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2. veřejné plánování,</a:t>
            </a:r>
            <a:br>
              <a:rPr lang="cs-CZ" dirty="0" smtClean="0"/>
            </a:br>
            <a:r>
              <a:rPr lang="cs-CZ" dirty="0" smtClean="0"/>
              <a:t>pozvání občanů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6E68A-5BEA-497F-A5D7-A742C8CA2F5F}" type="slidenum">
              <a:rPr lang="cs-CZ" smtClean="0"/>
              <a:pPr/>
              <a:t>13</a:t>
            </a:fld>
            <a:endParaRPr lang="cs-CZ"/>
          </a:p>
        </p:txBody>
      </p:sp>
      <p:pic>
        <p:nvPicPr>
          <p:cNvPr id="3074" name="Picture 2" descr="D:\OBEŠLOVÁ\Nadace VIA\Veřejné plánování_2_27.2\Pojďme to rozhodnout_zmenšen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2204864"/>
            <a:ext cx="4128458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D:\OBEŠLOVÁ\Nadace VIA\Veřejné plánování_2_27.2\Pozvánka-na vývěsk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4165" y="1484784"/>
            <a:ext cx="3926033" cy="5112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0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2. veřejné plánování, 27. 2. 2010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6E68A-5BEA-497F-A5D7-A742C8CA2F5F}" type="slidenum">
              <a:rPr lang="cs-CZ" smtClean="0"/>
              <a:pPr/>
              <a:t>14</a:t>
            </a:fld>
            <a:endParaRPr lang="cs-CZ"/>
          </a:p>
        </p:txBody>
      </p:sp>
      <p:pic>
        <p:nvPicPr>
          <p:cNvPr id="4098" name="Picture 2" descr="http://www.ohare.cz/data/galerie/verejneplanovani2724.jpg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>
            <a:off x="539552" y="1340768"/>
            <a:ext cx="3744416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D:\Fotografie 2010\Nadace VIA - projekt\Veřejné plánování_27.2\2. SETKANI\diskus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47997" y="1340768"/>
            <a:ext cx="3768419" cy="28263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http://www.ohare.cz/data/galerie/verejneplanovani27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768" y="3717032"/>
            <a:ext cx="4032448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10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O 2. veřejném plánování v tisku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6E68A-5BEA-497F-A5D7-A742C8CA2F5F}" type="slidenum">
              <a:rPr lang="cs-CZ" smtClean="0"/>
              <a:pPr/>
              <a:t>15</a:t>
            </a:fld>
            <a:endParaRPr lang="cs-CZ"/>
          </a:p>
        </p:txBody>
      </p:sp>
      <p:pic>
        <p:nvPicPr>
          <p:cNvPr id="21506" name="Picture 2" descr="http://www.ohare.cz/data/galerie/kolinskydenik232010roh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1628800"/>
            <a:ext cx="2749986" cy="4824536"/>
          </a:xfrm>
          <a:prstGeom prst="rect">
            <a:avLst/>
          </a:prstGeom>
          <a:noFill/>
        </p:spPr>
      </p:pic>
      <p:pic>
        <p:nvPicPr>
          <p:cNvPr id="6" name="Picture 6" descr="http://www.ohare.cz/data/galerie/kolinskydenik2722010roh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9035" y="2132856"/>
            <a:ext cx="3978393" cy="2304256"/>
          </a:xfrm>
          <a:prstGeom prst="rect">
            <a:avLst/>
          </a:prstGeom>
          <a:noFill/>
        </p:spPr>
      </p:pic>
      <p:sp>
        <p:nvSpPr>
          <p:cNvPr id="7" name="TextovéPole 6"/>
          <p:cNvSpPr txBox="1"/>
          <p:nvPr/>
        </p:nvSpPr>
        <p:spPr>
          <a:xfrm>
            <a:off x="827584" y="4581128"/>
            <a:ext cx="3367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Kolínský deník, 27. 2. 2010</a:t>
            </a:r>
            <a:endParaRPr lang="cs-CZ" sz="20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1475656" y="5949280"/>
            <a:ext cx="3168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Kolínský deník, 2. </a:t>
            </a:r>
            <a:r>
              <a:rPr lang="cs-CZ" sz="2000" dirty="0"/>
              <a:t>3</a:t>
            </a:r>
            <a:r>
              <a:rPr lang="cs-CZ" sz="2000" dirty="0" smtClean="0"/>
              <a:t>. 2010</a:t>
            </a:r>
          </a:p>
        </p:txBody>
      </p:sp>
    </p:spTree>
  </p:cSld>
  <p:clrMapOvr>
    <a:masterClrMapping/>
  </p:clrMapOvr>
  <p:transition spd="slow" advClick="0" advTm="10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Kdo pomůže?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6E68A-5BEA-497F-A5D7-A742C8CA2F5F}" type="slidenum">
              <a:rPr lang="cs-CZ" smtClean="0"/>
              <a:pPr/>
              <a:t>16</a:t>
            </a:fld>
            <a:endParaRPr lang="cs-CZ"/>
          </a:p>
        </p:txBody>
      </p:sp>
      <p:pic>
        <p:nvPicPr>
          <p:cNvPr id="23554" name="Picture 2" descr="http://www.ohare.cz/data/galerie/kolinskydenik2342010roh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2411310"/>
            <a:ext cx="3888431" cy="2148070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5364088" y="4725144"/>
            <a:ext cx="3168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Kolínský deník, 23. 4. 2010</a:t>
            </a:r>
          </a:p>
        </p:txBody>
      </p:sp>
      <p:pic>
        <p:nvPicPr>
          <p:cNvPr id="5122" name="Picture 2" descr="D:\OBEŠLOVÁ\Nadace VIA\Brigády\Hledáme dobrovolníky_zmenšen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340" y="1196753"/>
            <a:ext cx="4068676" cy="54136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0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22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Práce architektů,</a:t>
            </a:r>
            <a:br>
              <a:rPr lang="cs-CZ" dirty="0" smtClean="0"/>
            </a:br>
            <a:r>
              <a:rPr lang="cs-CZ" dirty="0" smtClean="0"/>
              <a:t>březen – červen 2010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6E68A-5BEA-497F-A5D7-A742C8CA2F5F}" type="slidenum">
              <a:rPr lang="cs-CZ" smtClean="0"/>
              <a:pPr/>
              <a:t>17</a:t>
            </a:fld>
            <a:endParaRPr lang="cs-CZ"/>
          </a:p>
        </p:txBody>
      </p:sp>
      <p:pic>
        <p:nvPicPr>
          <p:cNvPr id="51202" name="Picture 2" descr="http://www.ohare.cz/data/galerie/architekti254.jpg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>
            <a:off x="1691680" y="1772816"/>
            <a:ext cx="5856651" cy="4392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ovéPole 4"/>
          <p:cNvSpPr txBox="1"/>
          <p:nvPr/>
        </p:nvSpPr>
        <p:spPr>
          <a:xfrm>
            <a:off x="2843808" y="6165304"/>
            <a:ext cx="3744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Ing. arch. Miroslav Tůma a kol.</a:t>
            </a:r>
          </a:p>
        </p:txBody>
      </p:sp>
    </p:spTree>
  </p:cSld>
  <p:clrMapOvr>
    <a:masterClrMapping/>
  </p:clrMapOvr>
  <p:transition spd="slow" advClick="0" advTm="10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Koncert v kostele, 16. 5. 2010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6E68A-5BEA-497F-A5D7-A742C8CA2F5F}" type="slidenum">
              <a:rPr lang="cs-CZ" smtClean="0"/>
              <a:pPr/>
              <a:t>18</a:t>
            </a:fld>
            <a:endParaRPr lang="cs-CZ"/>
          </a:p>
        </p:txBody>
      </p:sp>
      <p:sp>
        <p:nvSpPr>
          <p:cNvPr id="6" name="TextovéPole 5"/>
          <p:cNvSpPr txBox="1"/>
          <p:nvPr/>
        </p:nvSpPr>
        <p:spPr>
          <a:xfrm>
            <a:off x="4860032" y="5301208"/>
            <a:ext cx="41044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smtClean="0"/>
              <a:t>Výtěžek z dobrovolného vstupného  na financování projektu</a:t>
            </a:r>
          </a:p>
        </p:txBody>
      </p:sp>
      <p:pic>
        <p:nvPicPr>
          <p:cNvPr id="7174" name="Picture 6" descr="http://www.ohare.cz/data/galerie/1655.jpg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>
            <a:off x="4535827" y="2276872"/>
            <a:ext cx="4543603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6" name="Picture 8" descr="http://www.ohare.cz/data/galerie/1657.jpg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/>
          <a:stretch>
            <a:fillRect/>
          </a:stretch>
        </p:blipFill>
        <p:spPr bwMode="auto">
          <a:xfrm>
            <a:off x="107166" y="1700808"/>
            <a:ext cx="4435421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ovéPole 8"/>
          <p:cNvSpPr txBox="1"/>
          <p:nvPr/>
        </p:nvSpPr>
        <p:spPr>
          <a:xfrm>
            <a:off x="827584" y="4653136"/>
            <a:ext cx="3816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Štěpán Rak a Alfred Strejček</a:t>
            </a:r>
          </a:p>
        </p:txBody>
      </p:sp>
    </p:spTree>
  </p:cSld>
  <p:clrMapOvr>
    <a:masterClrMapping/>
  </p:clrMapOvr>
  <p:transition spd="slow" advClick="0" advTm="10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Výroba prototypů mobiliáře, srpen 2010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6E68A-5BEA-497F-A5D7-A742C8CA2F5F}" type="slidenum">
              <a:rPr lang="cs-CZ" smtClean="0"/>
              <a:pPr/>
              <a:t>19</a:t>
            </a:fld>
            <a:endParaRPr lang="cs-CZ"/>
          </a:p>
        </p:txBody>
      </p:sp>
      <p:pic>
        <p:nvPicPr>
          <p:cNvPr id="28674" name="Picture 2" descr="http://www.ohare.cz/data/galerie/27820101.jpg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>
            <a:off x="539552" y="1412776"/>
            <a:ext cx="3431704" cy="25737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76" name="Picture 4" descr="http://www.ohare.cz/data/galerie/2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412776"/>
            <a:ext cx="3552394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78" name="Picture 6" descr="http://www.ohare.cz/data/galerie/228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573016"/>
            <a:ext cx="2339752" cy="31196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80" name="Picture 8" descr="http://www.ohare.cz/data/galerie/248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71800" y="3573016"/>
            <a:ext cx="2340259" cy="3120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2" name="Picture 2" descr="http://www.ohare.cz/data/galerie/268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20072" y="4005064"/>
            <a:ext cx="3456384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10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Od podání žádosti ke smlouvě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6E68A-5BEA-497F-A5D7-A742C8CA2F5F}" type="slidenum">
              <a:rPr lang="cs-CZ" smtClean="0"/>
              <a:pPr/>
              <a:t>2</a:t>
            </a:fld>
            <a:endParaRPr lang="cs-CZ"/>
          </a:p>
        </p:txBody>
      </p:sp>
      <p:sp>
        <p:nvSpPr>
          <p:cNvPr id="4" name="Podnadpis 2"/>
          <p:cNvSpPr txBox="1">
            <a:spLocks/>
          </p:cNvSpPr>
          <p:nvPr/>
        </p:nvSpPr>
        <p:spPr>
          <a:xfrm>
            <a:off x="179512" y="1340768"/>
            <a:ext cx="8964488" cy="208823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r>
              <a:rPr lang="cs-CZ" sz="2000" dirty="0" smtClean="0"/>
              <a:t>8</a:t>
            </a:r>
            <a:r>
              <a:rPr kumimoji="0" lang="cs-CZ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9. 2009</a:t>
            </a:r>
            <a:r>
              <a:rPr kumimoji="0" lang="cs-CZ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	</a:t>
            </a:r>
            <a:r>
              <a:rPr kumimoji="0" lang="cs-CZ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podání žádosti o účast v programu „Místo, kde žijeme“</a:t>
            </a: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r>
              <a:rPr lang="cs-CZ" sz="2000" dirty="0" smtClean="0"/>
              <a:t>12.10.2009	projekt postupuje do širšího finále (12 projektů)</a:t>
            </a: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r>
              <a:rPr lang="cs-CZ" sz="2000" noProof="0" dirty="0" smtClean="0"/>
              <a:t>23</a:t>
            </a:r>
            <a:r>
              <a:rPr kumimoji="0" lang="cs-CZ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.10.2009	návštěva hodnotící komise z Nadace VIA</a:t>
            </a: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r>
              <a:rPr lang="cs-CZ" sz="2000" dirty="0" smtClean="0"/>
              <a:t>12</a:t>
            </a:r>
            <a:r>
              <a:rPr lang="cs-CZ" sz="2000" noProof="0" dirty="0" smtClean="0"/>
              <a:t>.11.2009  projekt vybrán k podpoře (5 projektů)</a:t>
            </a: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r>
              <a:rPr lang="cs-CZ" sz="2000" dirty="0" smtClean="0"/>
              <a:t>22</a:t>
            </a:r>
            <a:r>
              <a:rPr kumimoji="0" lang="cs-CZ" sz="20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.11.2009  podpis</a:t>
            </a:r>
            <a:r>
              <a:rPr kumimoji="0" lang="cs-CZ" sz="2000" b="0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smlouvy s Nadací VIA o poskytnutí podpory</a:t>
            </a:r>
            <a:endParaRPr lang="cs-CZ" sz="2400" dirty="0" smtClean="0"/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endParaRPr kumimoji="0" lang="cs-CZ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Picture 2" descr="C:\Documents and Settings\obeslo\Plocha\MAMINKA\foto\Nadace VIA\22.10.09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2555776" y="3140968"/>
            <a:ext cx="2664296" cy="35523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ovéPole 6"/>
          <p:cNvSpPr txBox="1"/>
          <p:nvPr/>
        </p:nvSpPr>
        <p:spPr>
          <a:xfrm>
            <a:off x="5364088" y="5445224"/>
            <a:ext cx="3779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smtClean="0"/>
              <a:t>Kateřina Bláhová, Nadace VIA</a:t>
            </a:r>
          </a:p>
          <a:p>
            <a:pPr algn="ctr"/>
            <a:r>
              <a:rPr lang="cs-CZ" sz="2000" dirty="0" smtClean="0"/>
              <a:t>Martina </a:t>
            </a:r>
            <a:r>
              <a:rPr lang="cs-CZ" sz="2000" dirty="0" err="1" smtClean="0"/>
              <a:t>Břeňová</a:t>
            </a:r>
            <a:r>
              <a:rPr lang="cs-CZ" sz="2000" dirty="0" smtClean="0"/>
              <a:t>, Nadace VIA</a:t>
            </a:r>
            <a:endParaRPr lang="cs-CZ" sz="2000" dirty="0"/>
          </a:p>
        </p:txBody>
      </p:sp>
    </p:spTree>
  </p:cSld>
  <p:clrMapOvr>
    <a:masterClrMapping/>
  </p:clrMapOvr>
  <p:transition spd="slow" advClick="0" advTm="10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Úprava palouku,</a:t>
            </a:r>
            <a:br>
              <a:rPr lang="cs-CZ" dirty="0" smtClean="0"/>
            </a:br>
            <a:r>
              <a:rPr lang="cs-CZ" dirty="0" smtClean="0"/>
              <a:t>2. 10. – 15 .11. 2010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6E68A-5BEA-497F-A5D7-A742C8CA2F5F}" type="slidenum">
              <a:rPr lang="cs-CZ" smtClean="0"/>
              <a:pPr/>
              <a:t>20</a:t>
            </a:fld>
            <a:endParaRPr lang="cs-CZ"/>
          </a:p>
        </p:txBody>
      </p:sp>
      <p:pic>
        <p:nvPicPr>
          <p:cNvPr id="36868" name="Picture 4" descr="http://www.ohare.cz/data/galerie/131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700808"/>
            <a:ext cx="3456384" cy="46085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872" name="Picture 8" descr="http://www.ohare.cz/data/galerie/2610201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484784"/>
            <a:ext cx="4008445" cy="3006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870" name="Picture 6" descr="http://www.ohare.cz/data/galerie/2610201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3861048"/>
            <a:ext cx="3792421" cy="28443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10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68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68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6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3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Úprava palouku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6E68A-5BEA-497F-A5D7-A742C8CA2F5F}" type="slidenum">
              <a:rPr lang="cs-CZ" smtClean="0"/>
              <a:pPr/>
              <a:t>21</a:t>
            </a:fld>
            <a:endParaRPr lang="cs-CZ"/>
          </a:p>
        </p:txBody>
      </p:sp>
      <p:pic>
        <p:nvPicPr>
          <p:cNvPr id="37892" name="Picture 4" descr="http://www.ohare.cz/data/galerie/28102010044.jpg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>
            <a:off x="611560" y="1196752"/>
            <a:ext cx="3672408" cy="2754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894" name="Picture 6" descr="http://www.ohare.cz/data/galerie/28102010053.jpg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/>
          <a:stretch>
            <a:fillRect/>
          </a:stretch>
        </p:blipFill>
        <p:spPr bwMode="auto">
          <a:xfrm>
            <a:off x="4716016" y="1196752"/>
            <a:ext cx="3744416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900" name="Picture 12" descr="http://www.ohare.cz/data/galerie/28102010090.jpg"/>
          <p:cNvPicPr>
            <a:picLocks noChangeAspect="1" noChangeArrowheads="1"/>
          </p:cNvPicPr>
          <p:nvPr/>
        </p:nvPicPr>
        <p:blipFill>
          <a:blip r:embed="rId4" cstate="print">
            <a:lum bright="-10000"/>
          </a:blip>
          <a:srcRect/>
          <a:stretch>
            <a:fillRect/>
          </a:stretch>
        </p:blipFill>
        <p:spPr bwMode="auto">
          <a:xfrm>
            <a:off x="1187624" y="3284983"/>
            <a:ext cx="2592288" cy="3456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user\Desktop\VIA-foto\říjen\28.10.Zmenšené\28.10.2010 1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3933055"/>
            <a:ext cx="3720413" cy="2790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10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379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379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37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Úprava palouku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6E68A-5BEA-497F-A5D7-A742C8CA2F5F}" type="slidenum">
              <a:rPr lang="cs-CZ" smtClean="0"/>
              <a:pPr/>
              <a:t>22</a:t>
            </a:fld>
            <a:endParaRPr lang="cs-CZ"/>
          </a:p>
        </p:txBody>
      </p:sp>
      <p:pic>
        <p:nvPicPr>
          <p:cNvPr id="4098" name="Picture 2" descr="C:\Users\user\Desktop\VIA-foto\listopad\9.11 (6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530" y="1340768"/>
            <a:ext cx="3510390" cy="4680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C:\Users\user\Desktop\VIA-foto\listopad\9.11 (7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2204864"/>
            <a:ext cx="4992555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10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Úprava palouku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6E68A-5BEA-497F-A5D7-A742C8CA2F5F}" type="slidenum">
              <a:rPr lang="cs-CZ" smtClean="0"/>
              <a:pPr/>
              <a:t>23</a:t>
            </a:fld>
            <a:endParaRPr lang="cs-CZ"/>
          </a:p>
        </p:txBody>
      </p:sp>
      <p:pic>
        <p:nvPicPr>
          <p:cNvPr id="2050" name="Picture 2" descr="C:\Users\user\Desktop\VIA-foto\listopad\3.11 (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196752"/>
            <a:ext cx="3744416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user\Desktop\VIA-foto\listopad\5.11 (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06126" y="1484784"/>
            <a:ext cx="3186354" cy="4248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user\Desktop\VIA-foto\listopad\13.11 (4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696" y="3972018"/>
            <a:ext cx="3847976" cy="2885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10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Úprava palouku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6E68A-5BEA-497F-A5D7-A742C8CA2F5F}" type="slidenum">
              <a:rPr lang="cs-CZ" smtClean="0"/>
              <a:pPr/>
              <a:t>24</a:t>
            </a:fld>
            <a:endParaRPr lang="cs-CZ"/>
          </a:p>
        </p:txBody>
      </p:sp>
      <p:pic>
        <p:nvPicPr>
          <p:cNvPr id="4" name="Picture 10" descr="http://www.ohare.cz/data/galerie/ohare30102010016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323528" y="1196752"/>
            <a:ext cx="4272475" cy="32043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user\Desktop\VIA-foto\listopad\15.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95958" y="1196752"/>
            <a:ext cx="4268530" cy="32013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Documents and Settings\obeslo\Plocha\MAMINKA\foto\Nadace VIA\Nová složka\Zmenšené_30.10.2010\19.11.2010 0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92288" y="3861048"/>
            <a:ext cx="3995936" cy="299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03 Camino De Llamas (instr.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8532440" y="476672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10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2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Rekonstrukce dětského hřiště,</a:t>
            </a:r>
            <a:br>
              <a:rPr lang="cs-CZ" dirty="0" smtClean="0"/>
            </a:br>
            <a:r>
              <a:rPr lang="cs-CZ" dirty="0" smtClean="0"/>
              <a:t>4. 9. – 12. 11. 2010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6E68A-5BEA-497F-A5D7-A742C8CA2F5F}" type="slidenum">
              <a:rPr lang="cs-CZ" smtClean="0"/>
              <a:pPr/>
              <a:t>25</a:t>
            </a:fld>
            <a:endParaRPr lang="cs-CZ"/>
          </a:p>
        </p:txBody>
      </p:sp>
      <p:pic>
        <p:nvPicPr>
          <p:cNvPr id="29698" name="Picture 2" descr="http://www.ohare.cz/data/galerie/49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539" y="1412776"/>
            <a:ext cx="3936437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700" name="Picture 4" descr="http://www.ohare.cz/data/galerie/49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4005064"/>
            <a:ext cx="3803915" cy="2852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702" name="Picture 6" descr="http://www.ohare.cz/data/galerie/4929.jpg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4788024" y="1412776"/>
            <a:ext cx="3888432" cy="2916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10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Rekonstrukce dětského hřiště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6E68A-5BEA-497F-A5D7-A742C8CA2F5F}" type="slidenum">
              <a:rPr lang="cs-CZ" smtClean="0"/>
              <a:pPr/>
              <a:t>26</a:t>
            </a:fld>
            <a:endParaRPr lang="cs-CZ"/>
          </a:p>
        </p:txBody>
      </p:sp>
      <p:pic>
        <p:nvPicPr>
          <p:cNvPr id="4101" name="Picture 5" descr="C:\Users\user\Desktop\VIA-foto\13.9 (2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96752"/>
            <a:ext cx="3888432" cy="2916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2" name="Picture 6" descr="C:\Users\user\Desktop\VIA-foto\13.9 (5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196752"/>
            <a:ext cx="3888432" cy="2916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C:\Users\user\Desktop\VIA-foto\13.9 (26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68287" y="4005065"/>
            <a:ext cx="3803913" cy="2852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10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Rekonstrukce dětského hřiště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6E68A-5BEA-497F-A5D7-A742C8CA2F5F}" type="slidenum">
              <a:rPr lang="cs-CZ" smtClean="0"/>
              <a:pPr/>
              <a:t>27</a:t>
            </a:fld>
            <a:endParaRPr lang="cs-CZ"/>
          </a:p>
        </p:txBody>
      </p:sp>
      <p:pic>
        <p:nvPicPr>
          <p:cNvPr id="30722" name="Picture 2" descr="http://www.ohare.cz/data/galerie/13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268760"/>
            <a:ext cx="3744416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4" name="Picture 4" descr="http://www.ohare.cz/data/galerie/13912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4788024" y="1196752"/>
            <a:ext cx="3840427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C:\Users\user\Desktop\VIA-foto\15.9 (3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4005064"/>
            <a:ext cx="3672408" cy="2754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10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Rekonstrukce dětského hřiště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6E68A-5BEA-497F-A5D7-A742C8CA2F5F}" type="slidenum">
              <a:rPr lang="cs-CZ" smtClean="0"/>
              <a:pPr/>
              <a:t>28</a:t>
            </a:fld>
            <a:endParaRPr lang="cs-CZ"/>
          </a:p>
        </p:txBody>
      </p:sp>
      <p:pic>
        <p:nvPicPr>
          <p:cNvPr id="31746" name="Picture 2" descr="http://www.ohare.cz/data/galerie/2192010010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611560" y="1196752"/>
            <a:ext cx="3575720" cy="2681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48" name="Picture 4" descr="http://www.ohare.cz/data/galerie/29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484784"/>
            <a:ext cx="3528392" cy="47045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50" name="Picture 6" descr="http://www.ohare.cz/data/galerie/1102_1.jpg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1115616" y="3933056"/>
            <a:ext cx="3672408" cy="2754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10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Rekonstrukce dětského hřiště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6E68A-5BEA-497F-A5D7-A742C8CA2F5F}" type="slidenum">
              <a:rPr lang="cs-CZ" smtClean="0"/>
              <a:pPr/>
              <a:t>29</a:t>
            </a:fld>
            <a:endParaRPr lang="cs-CZ"/>
          </a:p>
        </p:txBody>
      </p:sp>
      <p:pic>
        <p:nvPicPr>
          <p:cNvPr id="32772" name="Picture 4" descr="http://www.ohare.cz/data/galerie/2108.jpg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/>
          <a:stretch>
            <a:fillRect/>
          </a:stretch>
        </p:blipFill>
        <p:spPr bwMode="auto">
          <a:xfrm>
            <a:off x="179512" y="1340768"/>
            <a:ext cx="2825806" cy="37677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774" name="Picture 6" descr="http://www.ohare.cz/data/galerie/16102010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1700808"/>
            <a:ext cx="2862317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776" name="Picture 8" descr="http://www.ohare.cz/data/galerie/161020100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2132856"/>
            <a:ext cx="2880320" cy="38404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10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32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Plocha k úpravě,</a:t>
            </a:r>
            <a:br>
              <a:rPr lang="cs-CZ" dirty="0" smtClean="0"/>
            </a:br>
            <a:r>
              <a:rPr lang="cs-CZ" dirty="0" smtClean="0"/>
              <a:t>palouk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6E68A-5BEA-497F-A5D7-A742C8CA2F5F}" type="slidenum">
              <a:rPr lang="cs-CZ" smtClean="0"/>
              <a:pPr/>
              <a:t>3</a:t>
            </a:fld>
            <a:endParaRPr lang="cs-CZ" dirty="0"/>
          </a:p>
        </p:txBody>
      </p:sp>
      <p:pic>
        <p:nvPicPr>
          <p:cNvPr id="1026" name="Picture 2" descr="C:\Users\user\Desktop\Foto_náves + park ve Slepce\Ohařská náves+Slepka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814" y="1844824"/>
            <a:ext cx="4399571" cy="2832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user\Desktop\Foto_náves + park ve Slepce\Ohařská náves+Slepka (2)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5292080" y="1340768"/>
            <a:ext cx="3552395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ovéPole 9"/>
          <p:cNvSpPr txBox="1"/>
          <p:nvPr/>
        </p:nvSpPr>
        <p:spPr>
          <a:xfrm>
            <a:off x="1763688" y="4653136"/>
            <a:ext cx="1296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rok 1931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3419872" y="6237312"/>
            <a:ext cx="1296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rok 2010</a:t>
            </a:r>
          </a:p>
        </p:txBody>
      </p:sp>
      <p:pic>
        <p:nvPicPr>
          <p:cNvPr id="4" name="Picture 2" descr="C:\Users\user\Desktop\Foto_náves + park ve Slepce\14.9 (3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4005064"/>
            <a:ext cx="3559944" cy="2669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10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Rekonstrukce dětského hřiště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6E68A-5BEA-497F-A5D7-A742C8CA2F5F}" type="slidenum">
              <a:rPr lang="cs-CZ" smtClean="0"/>
              <a:pPr/>
              <a:t>30</a:t>
            </a:fld>
            <a:endParaRPr lang="cs-CZ"/>
          </a:p>
        </p:txBody>
      </p:sp>
      <p:pic>
        <p:nvPicPr>
          <p:cNvPr id="33794" name="Picture 2" descr="http://www.ohare.cz/data/galerie/41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96752"/>
            <a:ext cx="3600400" cy="2700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796" name="Picture 4" descr="http://www.ohare.cz/data/galerie/ohare11102010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196752"/>
            <a:ext cx="3575720" cy="2681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798" name="Picture 6" descr="http://www.ohare.cz/data/galerie/12102010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4005064"/>
            <a:ext cx="3624403" cy="27183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800" name="Picture 8" descr="http://www.ohare.cz/data/galerie/191020100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128" y="3501008"/>
            <a:ext cx="2376264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10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Rekonstrukce dětského hřiště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6E68A-5BEA-497F-A5D7-A742C8CA2F5F}" type="slidenum">
              <a:rPr lang="cs-CZ" smtClean="0"/>
              <a:pPr/>
              <a:t>31</a:t>
            </a:fld>
            <a:endParaRPr lang="cs-CZ"/>
          </a:p>
        </p:txBody>
      </p:sp>
      <p:pic>
        <p:nvPicPr>
          <p:cNvPr id="38916" name="Picture 4" descr="http://www.ohare.cz/data/galerie/281020100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014" y="1484784"/>
            <a:ext cx="3186354" cy="4248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920" name="Picture 8" descr="http://www.ohare.cz/data/galerie/281020100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39" y="1196752"/>
            <a:ext cx="3936437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918" name="Picture 6" descr="http://www.ohare.cz/data/galerie/2810201008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3257600"/>
            <a:ext cx="2700299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10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89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89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38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38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Rekonstrukce dětského hřiště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6E68A-5BEA-497F-A5D7-A742C8CA2F5F}" type="slidenum">
              <a:rPr lang="cs-CZ" smtClean="0"/>
              <a:pPr/>
              <a:t>32</a:t>
            </a:fld>
            <a:endParaRPr lang="cs-CZ"/>
          </a:p>
        </p:txBody>
      </p:sp>
      <p:pic>
        <p:nvPicPr>
          <p:cNvPr id="3074" name="Picture 2" descr="C:\Users\user\Desktop\VIA-foto\listopad\9.11 -oplocení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204864"/>
            <a:ext cx="4352032" cy="3264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C:\Users\user\Desktop\VIA-foto\listopad\9.11-oplocení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204864"/>
            <a:ext cx="4416491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10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Dětské hřiště, před a po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6E68A-5BEA-497F-A5D7-A742C8CA2F5F}" type="slidenum">
              <a:rPr lang="cs-CZ" smtClean="0"/>
              <a:pPr/>
              <a:t>33</a:t>
            </a:fld>
            <a:endParaRPr lang="cs-CZ"/>
          </a:p>
        </p:txBody>
      </p:sp>
      <p:pic>
        <p:nvPicPr>
          <p:cNvPr id="1027" name="Picture 3" descr="C:\Users\user\Desktop\Foto_náves + park ve Slepce\Ohařská náves+Slepka (10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68760"/>
            <a:ext cx="4536504" cy="34023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user\Desktop\VIA-foto\listopad\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9947" y="2924944"/>
            <a:ext cx="4544053" cy="3408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10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Děti na novém dětském hřišti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6E68A-5BEA-497F-A5D7-A742C8CA2F5F}" type="slidenum">
              <a:rPr lang="cs-CZ" smtClean="0"/>
              <a:pPr/>
              <a:t>34</a:t>
            </a:fld>
            <a:endParaRPr lang="cs-CZ"/>
          </a:p>
        </p:txBody>
      </p:sp>
      <p:pic>
        <p:nvPicPr>
          <p:cNvPr id="46082" name="Picture 2" descr="http://www.ohare.cz/data/galerie/2710201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5" y="1988840"/>
            <a:ext cx="2862317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086" name="Picture 6" descr="http://www.ohare.cz/data/galerie/2710201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1772816"/>
            <a:ext cx="2880320" cy="3840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088" name="Picture 8" descr="http://www.ohare.cz/data/galerie/2710201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510" y="1412776"/>
            <a:ext cx="2916323" cy="3888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10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6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O „VIA projektu“ v </a:t>
            </a:r>
            <a:r>
              <a:rPr lang="cs-CZ" dirty="0" err="1" smtClean="0"/>
              <a:t>Ohařáčku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6E68A-5BEA-497F-A5D7-A742C8CA2F5F}" type="slidenum">
              <a:rPr lang="cs-CZ" smtClean="0"/>
              <a:pPr/>
              <a:t>35</a:t>
            </a:fld>
            <a:endParaRPr lang="cs-CZ"/>
          </a:p>
        </p:txBody>
      </p:sp>
      <p:pic>
        <p:nvPicPr>
          <p:cNvPr id="1026" name="Picture 2" descr="D:\OBEŠLOVÁ\Nadace VIA\Brigády\Brigáda_natírání latí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1268760"/>
            <a:ext cx="3784129" cy="52094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ovéPole 4"/>
          <p:cNvSpPr txBox="1"/>
          <p:nvPr/>
        </p:nvSpPr>
        <p:spPr>
          <a:xfrm>
            <a:off x="6516216" y="5733256"/>
            <a:ext cx="2520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err="1" smtClean="0"/>
              <a:t>Ohařáček</a:t>
            </a:r>
            <a:r>
              <a:rPr lang="cs-CZ" sz="2000" dirty="0" smtClean="0"/>
              <a:t> č. 5/2010, září 2010</a:t>
            </a:r>
          </a:p>
        </p:txBody>
      </p:sp>
    </p:spTree>
  </p:cSld>
  <p:clrMapOvr>
    <a:masterClrMapping/>
  </p:clrMapOvr>
  <p:transition spd="slow" advClick="0" advTm="10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Příprava latí (na lavičky, pergolu, treláž, plot), 19. 9. – 11. 10. 2010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6E68A-5BEA-497F-A5D7-A742C8CA2F5F}" type="slidenum">
              <a:rPr lang="cs-CZ" smtClean="0"/>
              <a:pPr/>
              <a:t>36</a:t>
            </a:fld>
            <a:endParaRPr lang="cs-CZ"/>
          </a:p>
        </p:txBody>
      </p:sp>
      <p:pic>
        <p:nvPicPr>
          <p:cNvPr id="47106" name="Picture 2" descr="http://www.ohare.cz/data/galerie/1992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683568" y="1412776"/>
            <a:ext cx="2520280" cy="33603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7108" name="Picture 4" descr="http://www.ohare.cz/data/galerie/2192010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3501008"/>
            <a:ext cx="2412268" cy="32163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7112" name="Picture 8" descr="http://www.ohare.cz/data/galerie/ohare910201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1340768"/>
            <a:ext cx="3528392" cy="26462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7114" name="Picture 10" descr="http://www.ohare.cz/data/galerie/ohare1010201005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4005064"/>
            <a:ext cx="3540224" cy="2655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11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47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47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47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47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47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47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Příprava latí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6E68A-5BEA-497F-A5D7-A742C8CA2F5F}" type="slidenum">
              <a:rPr lang="cs-CZ" smtClean="0"/>
              <a:pPr/>
              <a:t>37</a:t>
            </a:fld>
            <a:endParaRPr lang="cs-CZ"/>
          </a:p>
        </p:txBody>
      </p:sp>
      <p:pic>
        <p:nvPicPr>
          <p:cNvPr id="49154" name="Picture 2" descr="http://www.ohare.cz/data/galerie/ohare11102010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24744"/>
            <a:ext cx="3792421" cy="28443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6" descr="http://www.ohare.cz/data/galerie/920100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005064"/>
            <a:ext cx="3803915" cy="2852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9158" name="Picture 6" descr="http://www.ohare.cz/data/galerie/92010009.jpg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4716016" y="1124744"/>
            <a:ext cx="3792421" cy="28443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9160" name="Picture 8" descr="http://www.ohare.cz/data/galerie/92010011.jpg"/>
          <p:cNvPicPr>
            <a:picLocks noChangeAspect="1" noChangeArrowheads="1"/>
          </p:cNvPicPr>
          <p:nvPr/>
        </p:nvPicPr>
        <p:blipFill>
          <a:blip r:embed="rId5" cstate="print">
            <a:lum bright="10000"/>
          </a:blip>
          <a:srcRect/>
          <a:stretch>
            <a:fillRect/>
          </a:stretch>
        </p:blipFill>
        <p:spPr bwMode="auto">
          <a:xfrm>
            <a:off x="4716016" y="3995682"/>
            <a:ext cx="3816424" cy="28623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11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49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9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49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49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Příprava latí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6E68A-5BEA-497F-A5D7-A742C8CA2F5F}" type="slidenum">
              <a:rPr lang="cs-CZ" smtClean="0"/>
              <a:pPr/>
              <a:t>38</a:t>
            </a:fld>
            <a:endParaRPr lang="cs-CZ"/>
          </a:p>
        </p:txBody>
      </p:sp>
      <p:pic>
        <p:nvPicPr>
          <p:cNvPr id="48130" name="Picture 2" descr="http://www.ohare.cz/data/galerie/ohare91020106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683567" y="3861048"/>
            <a:ext cx="3671731" cy="27537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8132" name="Picture 4" descr="http://www.ohare.cz/data/galerie/ohare910201014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683568" y="1196752"/>
            <a:ext cx="3600400" cy="2700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8134" name="Picture 6" descr="http://www.ohare.cz/data/galerie/ohare9102010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1196752"/>
            <a:ext cx="3600400" cy="2700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8136" name="Picture 8" descr="http://www.ohare.cz/data/galerie/ohare11102010009.jpg"/>
          <p:cNvPicPr>
            <a:picLocks noChangeAspect="1" noChangeArrowheads="1"/>
          </p:cNvPicPr>
          <p:nvPr/>
        </p:nvPicPr>
        <p:blipFill>
          <a:blip r:embed="rId5" cstate="print">
            <a:lum bright="10000"/>
          </a:blip>
          <a:srcRect/>
          <a:stretch>
            <a:fillRect/>
          </a:stretch>
        </p:blipFill>
        <p:spPr bwMode="auto">
          <a:xfrm>
            <a:off x="4860032" y="3861048"/>
            <a:ext cx="3600400" cy="2700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11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8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48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48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48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Výroba laviček,</a:t>
            </a:r>
            <a:br>
              <a:rPr lang="cs-CZ" dirty="0" smtClean="0"/>
            </a:br>
            <a:r>
              <a:rPr lang="cs-CZ" dirty="0" smtClean="0"/>
              <a:t>28. 9. – 11. 10. 2010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6E68A-5BEA-497F-A5D7-A742C8CA2F5F}" type="slidenum">
              <a:rPr lang="cs-CZ" smtClean="0"/>
              <a:pPr/>
              <a:t>39</a:t>
            </a:fld>
            <a:endParaRPr lang="cs-CZ"/>
          </a:p>
        </p:txBody>
      </p:sp>
      <p:pic>
        <p:nvPicPr>
          <p:cNvPr id="50178" name="Picture 2" descr="http://www.ohare.cz/data/galerie/ohare11102010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3933056"/>
            <a:ext cx="3528392" cy="26462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182" name="Picture 6" descr="http://www.ohare.cz/data/galerie/2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556792"/>
            <a:ext cx="2808312" cy="37444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184" name="Picture 8" descr="http://www.ohare.cz/data/galerie/21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39" y="1340768"/>
            <a:ext cx="3480387" cy="26102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186" name="Picture 10" descr="http://www.ohare.cz/data/galerie/6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91680" y="4437112"/>
            <a:ext cx="2808312" cy="2106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11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0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0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0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50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50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Plocha k úpravě,</a:t>
            </a:r>
            <a:br>
              <a:rPr lang="cs-CZ" dirty="0" smtClean="0"/>
            </a:br>
            <a:r>
              <a:rPr lang="cs-CZ" dirty="0" smtClean="0"/>
              <a:t>dětské hřiště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6E68A-5BEA-497F-A5D7-A742C8CA2F5F}" type="slidenum">
              <a:rPr lang="cs-CZ" smtClean="0"/>
              <a:pPr/>
              <a:t>4</a:t>
            </a:fld>
            <a:endParaRPr lang="cs-CZ"/>
          </a:p>
        </p:txBody>
      </p:sp>
      <p:pic>
        <p:nvPicPr>
          <p:cNvPr id="2050" name="Picture 2" descr="C:\Users\user\Desktop\Foto_náves + park ve Slepce\Ohařská náves+Slepka (8)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179512" y="1916832"/>
            <a:ext cx="4416490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user\Desktop\Foto_náves + park ve Slepce\Ohařská náves+Slepka (10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2420888"/>
            <a:ext cx="4392489" cy="32943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10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Finální úprava laviček,</a:t>
            </a:r>
            <a:br>
              <a:rPr lang="cs-CZ" dirty="0" smtClean="0"/>
            </a:br>
            <a:r>
              <a:rPr lang="cs-CZ" dirty="0" smtClean="0"/>
              <a:t>29. 10. 2010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6E68A-5BEA-497F-A5D7-A742C8CA2F5F}" type="slidenum">
              <a:rPr lang="cs-CZ" smtClean="0"/>
              <a:pPr/>
              <a:t>40</a:t>
            </a:fld>
            <a:endParaRPr lang="cs-CZ"/>
          </a:p>
        </p:txBody>
      </p:sp>
      <p:pic>
        <p:nvPicPr>
          <p:cNvPr id="1026" name="Picture 2" descr="C:\Users\user\Desktop\VIA-foto\říjen\29.10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1700808"/>
            <a:ext cx="2736304" cy="36484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user\Desktop\VIA-foto\říjen\29.10 (3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2564903"/>
            <a:ext cx="2880320" cy="38404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Users\user\Desktop\VIA-foto\říjen\29.10 (5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152" y="2492895"/>
            <a:ext cx="2952328" cy="3936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13 Canto De Alondra (instr.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8532440" y="404664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11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2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Stavba plochy pro kontejnery,</a:t>
            </a:r>
            <a:br>
              <a:rPr lang="cs-CZ" dirty="0" smtClean="0"/>
            </a:br>
            <a:r>
              <a:rPr lang="cs-CZ" dirty="0" smtClean="0"/>
              <a:t>4. 9. – 4. 10. 2010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6E68A-5BEA-497F-A5D7-A742C8CA2F5F}" type="slidenum">
              <a:rPr lang="cs-CZ" smtClean="0"/>
              <a:pPr/>
              <a:t>41</a:t>
            </a:fld>
            <a:endParaRPr lang="cs-CZ"/>
          </a:p>
        </p:txBody>
      </p:sp>
      <p:pic>
        <p:nvPicPr>
          <p:cNvPr id="34818" name="Picture 2" descr="http://www.ohare.cz/data/galerie/49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84784"/>
            <a:ext cx="3744416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22" name="Picture 6" descr="http://www.ohare.cz/data/galerie/11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3861048"/>
            <a:ext cx="3768419" cy="2826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24" name="Picture 8" descr="http://www.ohare.cz/data/galerie/31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1724812"/>
            <a:ext cx="3168352" cy="4224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10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34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34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720080"/>
          </a:xfrm>
        </p:spPr>
        <p:txBody>
          <a:bodyPr>
            <a:normAutofit/>
          </a:bodyPr>
          <a:lstStyle/>
          <a:p>
            <a:r>
              <a:rPr lang="cs-CZ" sz="3700" dirty="0" smtClean="0"/>
              <a:t>Stavba pergoly, 9. –10. 9. 2010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6E68A-5BEA-497F-A5D7-A742C8CA2F5F}" type="slidenum">
              <a:rPr lang="cs-CZ" smtClean="0"/>
              <a:pPr/>
              <a:t>42</a:t>
            </a:fld>
            <a:endParaRPr lang="cs-CZ"/>
          </a:p>
        </p:txBody>
      </p:sp>
      <p:pic>
        <p:nvPicPr>
          <p:cNvPr id="35842" name="Picture 2" descr="http://www.ohare.cz/data/galerie/ohare91020101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227517" y="908720"/>
            <a:ext cx="3744416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846" name="Picture 6" descr="http://www.ohare.cz/data/galerie/ohare910201035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4571999" y="908720"/>
            <a:ext cx="3935760" cy="29518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848" name="Picture 8" descr="http://www.ohare.cz/data/galerie/ohare101020100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807042"/>
            <a:ext cx="3960440" cy="297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844" name="Picture 4" descr="http://www.ohare.cz/data/galerie/ohare9102010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63688" y="3212976"/>
            <a:ext cx="2733768" cy="3645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11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35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O brigádách v tisku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6E68A-5BEA-497F-A5D7-A742C8CA2F5F}" type="slidenum">
              <a:rPr lang="cs-CZ" smtClean="0"/>
              <a:pPr/>
              <a:t>43</a:t>
            </a:fld>
            <a:endParaRPr lang="cs-CZ"/>
          </a:p>
        </p:txBody>
      </p:sp>
      <p:pic>
        <p:nvPicPr>
          <p:cNvPr id="24578" name="Picture 2" descr="http://www.ohare.cz/data/galerie/kolinskydenik1692010roh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340768"/>
            <a:ext cx="4248472" cy="4718379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3059832" y="6093296"/>
            <a:ext cx="3168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Kolínský deník, 16. 9. 2010</a:t>
            </a:r>
          </a:p>
        </p:txBody>
      </p:sp>
    </p:spTree>
  </p:cSld>
  <p:clrMapOvr>
    <a:masterClrMapping/>
  </p:clrMapOvr>
  <p:transition spd="slow" advClick="0" advTm="10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Oprava hasičské zbrojnice</a:t>
            </a:r>
            <a:br>
              <a:rPr lang="cs-CZ" dirty="0" smtClean="0"/>
            </a:br>
            <a:r>
              <a:rPr lang="cs-CZ" dirty="0" smtClean="0"/>
              <a:t>12. 9. – 5. 11. 2010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6E68A-5BEA-497F-A5D7-A742C8CA2F5F}" type="slidenum">
              <a:rPr lang="cs-CZ" smtClean="0"/>
              <a:pPr/>
              <a:t>44</a:t>
            </a:fld>
            <a:endParaRPr lang="cs-CZ"/>
          </a:p>
        </p:txBody>
      </p:sp>
      <p:pic>
        <p:nvPicPr>
          <p:cNvPr id="40962" name="Picture 2" descr="http://www.ohare.cz/data/galerie/ohare1292010001.jpg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>
            <a:off x="251520" y="1412776"/>
            <a:ext cx="3744416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64" name="Picture 4" descr="http://www.ohare.cz/data/galerie/ohare1292010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96069" y="1484784"/>
            <a:ext cx="3648407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66" name="Picture 6" descr="http://www.ohare.cz/data/galerie/ohare12920100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4157700"/>
            <a:ext cx="3600400" cy="2700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68" name="Picture 8" descr="http://www.ohare.cz/data/galerie/ohare12920100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4149080"/>
            <a:ext cx="3611894" cy="2708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11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40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Oprava hasičské zbrojnice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6E68A-5BEA-497F-A5D7-A742C8CA2F5F}" type="slidenum">
              <a:rPr lang="cs-CZ" smtClean="0"/>
              <a:pPr/>
              <a:t>45</a:t>
            </a:fld>
            <a:endParaRPr lang="cs-CZ"/>
          </a:p>
        </p:txBody>
      </p:sp>
      <p:pic>
        <p:nvPicPr>
          <p:cNvPr id="41992" name="Picture 8" descr="http://www.ohare.cz/data/galerie/61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2276872"/>
            <a:ext cx="2700300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986" name="Picture 2" descr="http://www.ohare.cz/data/galerie/ohare12920100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72749"/>
            <a:ext cx="2592288" cy="3456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990" name="Picture 6" descr="http://www.ohare.cz/data/galerie/21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3356992"/>
            <a:ext cx="2625756" cy="3501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988" name="Picture 4" descr="http://www.ohare.cz/data/galerie/1992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112" y="1052736"/>
            <a:ext cx="3240360" cy="2430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11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419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419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41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Oprava hasičské zbrojnice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6E68A-5BEA-497F-A5D7-A742C8CA2F5F}" type="slidenum">
              <a:rPr lang="cs-CZ" smtClean="0"/>
              <a:pPr/>
              <a:t>46</a:t>
            </a:fld>
            <a:endParaRPr lang="cs-CZ"/>
          </a:p>
        </p:txBody>
      </p:sp>
      <p:pic>
        <p:nvPicPr>
          <p:cNvPr id="43010" name="Picture 2" descr="http://www.ohare.cz/data/galerie/61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7571" y="1124744"/>
            <a:ext cx="3744416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012" name="Picture 4" descr="http://www.ohare.cz/data/galerie/ohare101020100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3861048"/>
            <a:ext cx="3744416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018" name="Picture 10" descr="http://www.ohare.cz/data/galerie/ohare1010201008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5" y="3861047"/>
            <a:ext cx="3744417" cy="2808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020" name="Picture 12" descr="http://www.ohare.cz/data/galerie/ohare10102010074.jpg"/>
          <p:cNvPicPr>
            <a:picLocks noChangeAspect="1" noChangeArrowheads="1"/>
          </p:cNvPicPr>
          <p:nvPr/>
        </p:nvPicPr>
        <p:blipFill>
          <a:blip r:embed="rId5" cstate="print">
            <a:lum/>
          </a:blip>
          <a:srcRect/>
          <a:stretch>
            <a:fillRect/>
          </a:stretch>
        </p:blipFill>
        <p:spPr bwMode="auto">
          <a:xfrm>
            <a:off x="4740018" y="1124743"/>
            <a:ext cx="3720414" cy="27903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11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430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430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43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430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430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43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Oprava hasičské zbrojnice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6E68A-5BEA-497F-A5D7-A742C8CA2F5F}" type="slidenum">
              <a:rPr lang="cs-CZ" smtClean="0"/>
              <a:pPr/>
              <a:t>47</a:t>
            </a:fld>
            <a:endParaRPr lang="cs-CZ"/>
          </a:p>
        </p:txBody>
      </p:sp>
      <p:pic>
        <p:nvPicPr>
          <p:cNvPr id="5" name="Picture 8" descr="http://www.ohare.cz/data/galerie/ohare101020100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1844824"/>
            <a:ext cx="2916323" cy="3888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6" descr="http://www.ohare.cz/data/galerie/ohare101020100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772816"/>
            <a:ext cx="2970330" cy="3960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040" name="Picture 8" descr="http://www.ohare.cz/data/galerie/121020100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1652" y="1844825"/>
            <a:ext cx="2916324" cy="3888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10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44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Oprava hasičské zbrojnice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6E68A-5BEA-497F-A5D7-A742C8CA2F5F}" type="slidenum">
              <a:rPr lang="cs-CZ" smtClean="0"/>
              <a:pPr/>
              <a:t>48</a:t>
            </a:fld>
            <a:endParaRPr lang="cs-CZ"/>
          </a:p>
        </p:txBody>
      </p:sp>
      <p:pic>
        <p:nvPicPr>
          <p:cNvPr id="45060" name="Picture 4" descr="http://www.ohare.cz/data/galerie/2410201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160748"/>
            <a:ext cx="3696411" cy="27723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062" name="Picture 6" descr="http://www.ohare.cz/data/galerie/ohare301020100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196752"/>
            <a:ext cx="3696411" cy="27723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064" name="Picture 8" descr="http://www.ohare.cz/data/galerie/ohare301020100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563" y="3933056"/>
            <a:ext cx="3648405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066" name="Picture 10" descr="http://www.ohare.cz/data/galerie/ohare301020100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3933056"/>
            <a:ext cx="3648405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11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50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50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5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45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450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450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45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U hasičské zbrojnice</a:t>
            </a:r>
            <a:br>
              <a:rPr lang="cs-CZ" dirty="0" smtClean="0"/>
            </a:br>
            <a:r>
              <a:rPr lang="cs-CZ" dirty="0" smtClean="0"/>
              <a:t>před a po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6E68A-5BEA-497F-A5D7-A742C8CA2F5F}" type="slidenum">
              <a:rPr lang="cs-CZ" smtClean="0"/>
              <a:pPr/>
              <a:t>49</a:t>
            </a:fld>
            <a:endParaRPr lang="cs-CZ"/>
          </a:p>
        </p:txBody>
      </p:sp>
      <p:pic>
        <p:nvPicPr>
          <p:cNvPr id="1027" name="Picture 3" descr="C:\Users\user\Desktop\Foto_náves + park ve Slepce\Ohařská náves+Slepka (1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509" y="1484784"/>
            <a:ext cx="4344483" cy="3258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user\Desktop\VIA-foto\listopad\9.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2924944"/>
            <a:ext cx="4536504" cy="34023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10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Plocha k úpravě,</a:t>
            </a:r>
            <a:br>
              <a:rPr lang="cs-CZ" dirty="0" smtClean="0"/>
            </a:br>
            <a:r>
              <a:rPr lang="cs-CZ" dirty="0" smtClean="0"/>
              <a:t>hasičská zbrojnice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6E68A-5BEA-497F-A5D7-A742C8CA2F5F}" type="slidenum">
              <a:rPr lang="cs-CZ" smtClean="0"/>
              <a:pPr/>
              <a:t>5</a:t>
            </a:fld>
            <a:endParaRPr lang="cs-CZ"/>
          </a:p>
        </p:txBody>
      </p:sp>
      <p:pic>
        <p:nvPicPr>
          <p:cNvPr id="3074" name="Picture 2" descr="C:\Users\user\Desktop\Foto_náves + park ve Slepce\Ohařská náves+Slepka (1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5523" y="1484784"/>
            <a:ext cx="4112005" cy="30840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C:\Users\user\Desktop\Foto_náves + park ve Slepce\Ohařská náves+Slepka 20.10 (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7" y="1484784"/>
            <a:ext cx="4152461" cy="3114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7" name="Picture 5" descr="C:\Users\user\Desktop\Foto_náves + park ve Slepce\12.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4149080"/>
            <a:ext cx="3456384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10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Motiv na zbrojnici, práce dětí MŠ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6E68A-5BEA-497F-A5D7-A742C8CA2F5F}" type="slidenum">
              <a:rPr lang="cs-CZ" smtClean="0"/>
              <a:pPr/>
              <a:t>50</a:t>
            </a:fld>
            <a:endParaRPr lang="cs-CZ"/>
          </a:p>
        </p:txBody>
      </p:sp>
      <p:pic>
        <p:nvPicPr>
          <p:cNvPr id="25606" name="Picture 6" descr="http://www.ohare.cz/data/galerie/msnavrhynahasicarn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3429000"/>
            <a:ext cx="2459831" cy="3279775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25608" name="Picture 8" descr="http://www.ohare.cz/data/galerie/msnavrhynahasicarnu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196752"/>
            <a:ext cx="3096344" cy="2322258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25610" name="Picture 10" descr="http://www.ohare.cz/data/galerie/pa120459.jpg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4644008" y="1196752"/>
            <a:ext cx="3935760" cy="29518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http://www.ohare.cz/data/galerie/kolinskydenik16102010roh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3928" y="3789040"/>
            <a:ext cx="2667000" cy="2847976"/>
          </a:xfrm>
          <a:prstGeom prst="rect">
            <a:avLst/>
          </a:prstGeom>
          <a:noFill/>
        </p:spPr>
      </p:pic>
      <p:sp>
        <p:nvSpPr>
          <p:cNvPr id="8" name="TextovéPole 7"/>
          <p:cNvSpPr txBox="1"/>
          <p:nvPr/>
        </p:nvSpPr>
        <p:spPr>
          <a:xfrm>
            <a:off x="6516216" y="5733256"/>
            <a:ext cx="2196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smtClean="0"/>
              <a:t>Kolínský deník</a:t>
            </a:r>
          </a:p>
          <a:p>
            <a:pPr algn="ctr"/>
            <a:r>
              <a:rPr lang="cs-CZ" sz="2000" dirty="0" smtClean="0"/>
              <a:t>16. 10. 2010</a:t>
            </a:r>
          </a:p>
        </p:txBody>
      </p:sp>
    </p:spTree>
  </p:cSld>
  <p:clrMapOvr>
    <a:masterClrMapping/>
  </p:clrMapOvr>
  <p:transition spd="slow" advClick="0" advTm="11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56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56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5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Výroba dárků, práce dětí MŠ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6E68A-5BEA-497F-A5D7-A742C8CA2F5F}" type="slidenum">
              <a:rPr lang="cs-CZ" smtClean="0"/>
              <a:pPr/>
              <a:t>51</a:t>
            </a:fld>
            <a:endParaRPr lang="cs-CZ"/>
          </a:p>
        </p:txBody>
      </p:sp>
      <p:pic>
        <p:nvPicPr>
          <p:cNvPr id="1026" name="Picture 2" descr="C:\Users\user\Desktop\VIA-foto\listopad\PB1805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988840"/>
            <a:ext cx="3960440" cy="2970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Users\user\Desktop\VIA-foto\listopad\PB1805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564904"/>
            <a:ext cx="4128459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10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Řeč čísel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6E68A-5BEA-497F-A5D7-A742C8CA2F5F}" type="slidenum">
              <a:rPr lang="cs-CZ" smtClean="0"/>
              <a:pPr/>
              <a:t>52</a:t>
            </a:fld>
            <a:endParaRPr lang="cs-CZ"/>
          </a:p>
        </p:txBody>
      </p:sp>
      <p:sp>
        <p:nvSpPr>
          <p:cNvPr id="4" name="Podnadpis 2"/>
          <p:cNvSpPr txBox="1">
            <a:spLocks/>
          </p:cNvSpPr>
          <p:nvPr/>
        </p:nvSpPr>
        <p:spPr>
          <a:xfrm>
            <a:off x="179512" y="1484784"/>
            <a:ext cx="8784976" cy="4968552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548640" lvl="0" indent="-411480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/>
            </a:pPr>
            <a:r>
              <a:rPr lang="cs-CZ" sz="2000" dirty="0" smtClean="0"/>
              <a:t>89		dobrovolníků se zapojilo do projektu</a:t>
            </a:r>
          </a:p>
          <a:p>
            <a:pPr marL="548640" lvl="0" indent="-411480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/>
            </a:pPr>
            <a:r>
              <a:rPr lang="cs-CZ" sz="2000" dirty="0" smtClean="0"/>
              <a:t>44		dobrovolníků  byly ženy</a:t>
            </a:r>
          </a:p>
          <a:p>
            <a:pPr marL="548640" lvl="0" indent="-411480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/>
            </a:pPr>
            <a:r>
              <a:rPr lang="cs-CZ" sz="2000" dirty="0" smtClean="0"/>
              <a:t>45		dobrovolníků  byli muži</a:t>
            </a:r>
          </a:p>
          <a:p>
            <a:pPr marL="548640" lvl="0" indent="-411480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/>
            </a:pPr>
            <a:r>
              <a:rPr lang="cs-CZ" sz="2000" dirty="0" smtClean="0"/>
              <a:t>36		hodin trvala výroba prototypu lavičky a stolu (vykrácení, 		nátěr, stloukání)</a:t>
            </a:r>
          </a:p>
          <a:p>
            <a:pPr marL="548640" lvl="0" indent="-411480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/>
            </a:pPr>
            <a:r>
              <a:rPr lang="cs-CZ" sz="2000" dirty="0" smtClean="0"/>
              <a:t>190	hodin se natíraly latě (na lavičky, plot, pergolu, treláž, 			studnu)</a:t>
            </a:r>
          </a:p>
          <a:p>
            <a:pPr marL="548640" lvl="0" indent="-411480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/>
            </a:pPr>
            <a:r>
              <a:rPr lang="cs-CZ" sz="2000" dirty="0" smtClean="0"/>
              <a:t>25		hodin trvalo stloukání dalších 9 laviček</a:t>
            </a:r>
          </a:p>
          <a:p>
            <a:pPr marL="548640" lvl="0" indent="-411480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/>
            </a:pPr>
            <a:r>
              <a:rPr lang="cs-CZ" sz="2000" dirty="0" smtClean="0"/>
              <a:t>175	hodin odpracovali hasiči na hasičské zbrojnici</a:t>
            </a:r>
          </a:p>
          <a:p>
            <a:pPr marL="548640" lvl="0" indent="-411480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/>
            </a:pPr>
            <a:r>
              <a:rPr lang="cs-CZ" sz="2000" dirty="0" smtClean="0"/>
              <a:t>485	hodin bylo odpracováno celkem	</a:t>
            </a:r>
          </a:p>
          <a:p>
            <a:pPr marL="548640" lvl="0" indent="-411480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/>
            </a:pPr>
            <a:r>
              <a:rPr lang="cs-CZ" sz="2000" dirty="0" smtClean="0"/>
              <a:t>1 450	metrů latí bylo natřeno 3-krát</a:t>
            </a:r>
          </a:p>
          <a:p>
            <a:pPr marL="548640" lvl="0" indent="-411480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/>
            </a:pPr>
            <a:r>
              <a:rPr lang="cs-CZ" sz="2000" dirty="0" smtClean="0"/>
              <a:t>1 800	kusů hřebíků a vrutů bylo zatlučeno a zašroubováno</a:t>
            </a:r>
          </a:p>
          <a:p>
            <a:pPr marL="548640" lvl="0" indent="-411480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/>
            </a:pPr>
            <a:r>
              <a:rPr lang="cs-CZ" sz="2000" dirty="0" smtClean="0"/>
              <a:t>568 964	korun českých tvořily náklady projektu</a:t>
            </a:r>
          </a:p>
          <a:p>
            <a:pPr marL="548640" lvl="0" indent="-411480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/>
            </a:pPr>
            <a:r>
              <a:rPr lang="cs-CZ" sz="2000" dirty="0" smtClean="0"/>
              <a:t>270 000	korun českých darovaly nadace a firmy</a:t>
            </a: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endParaRPr kumimoji="0" lang="cs-CZ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 advClick="0" advTm="1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2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2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2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2000"/>
                            </p:stCondLst>
                            <p:childTnLst>
                              <p:par>
                                <p:cTn id="4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20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Dobrovolná práce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6E68A-5BEA-497F-A5D7-A742C8CA2F5F}" type="slidenum">
              <a:rPr lang="cs-CZ" smtClean="0"/>
              <a:pPr/>
              <a:t>53</a:t>
            </a:fld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467544" y="1484784"/>
            <a:ext cx="8280920" cy="4896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cs-CZ" sz="2000" dirty="0" smtClean="0"/>
              <a:t>vykrácení všech latí, </a:t>
            </a:r>
            <a:r>
              <a:rPr lang="cs-CZ" sz="2000" i="1" dirty="0" smtClean="0"/>
              <a:t>nátěr všech latí a prken</a:t>
            </a:r>
            <a:r>
              <a:rPr lang="cs-CZ" sz="2000" dirty="0" smtClean="0"/>
              <a:t>, výroba prototypu lavičky a stolu, </a:t>
            </a:r>
            <a:r>
              <a:rPr lang="cs-CZ" sz="2000" i="1" dirty="0" smtClean="0"/>
              <a:t>výroba dalších 9 laviček</a:t>
            </a:r>
            <a:r>
              <a:rPr lang="cs-CZ" sz="2000" dirty="0" smtClean="0"/>
              <a:t>, odstranění starých herních prvků z dětského hřiště, </a:t>
            </a:r>
            <a:r>
              <a:rPr lang="cs-CZ" sz="2000" i="1" dirty="0" smtClean="0"/>
              <a:t>vyměření dopadových ploch na dětském hřišti</a:t>
            </a:r>
            <a:r>
              <a:rPr lang="cs-CZ" sz="2000" dirty="0" smtClean="0"/>
              <a:t>, bagrování dopadových ploch, </a:t>
            </a:r>
            <a:r>
              <a:rPr lang="cs-CZ" sz="2000" i="1" dirty="0" smtClean="0"/>
              <a:t>bagrování odstavné plochy pro kontejnery</a:t>
            </a:r>
            <a:r>
              <a:rPr lang="cs-CZ" sz="2000" dirty="0" smtClean="0"/>
              <a:t>, dovoz zeminy na palouk, </a:t>
            </a:r>
            <a:r>
              <a:rPr lang="cs-CZ" sz="2000" i="1" dirty="0" smtClean="0"/>
              <a:t>vysazování keřů lísky obecné na dětském hřišti</a:t>
            </a:r>
            <a:r>
              <a:rPr lang="cs-CZ" sz="2000" dirty="0" smtClean="0"/>
              <a:t>, sázení růží na palouku, </a:t>
            </a:r>
            <a:r>
              <a:rPr lang="cs-CZ" sz="2000" i="1" dirty="0" smtClean="0"/>
              <a:t>sázení ovocných stromů na palouku</a:t>
            </a:r>
            <a:r>
              <a:rPr lang="cs-CZ" sz="2000" dirty="0" smtClean="0"/>
              <a:t>, přesazování keřů na palouku, </a:t>
            </a:r>
            <a:r>
              <a:rPr lang="cs-CZ" sz="2000" i="1" dirty="0" smtClean="0"/>
              <a:t>výroba nového opláštění studny na palouku</a:t>
            </a:r>
            <a:r>
              <a:rPr lang="cs-CZ" sz="2000" dirty="0" smtClean="0"/>
              <a:t>, vystěhování veškerého zařízení a vybavení z hasičské zbrojnice, </a:t>
            </a:r>
            <a:r>
              <a:rPr lang="cs-CZ" sz="2000" i="1" dirty="0" smtClean="0"/>
              <a:t>oprava vnitřní omítky a betonové podlahy v hasičské zbrojnici</a:t>
            </a:r>
            <a:r>
              <a:rPr lang="cs-CZ" sz="2000" dirty="0" smtClean="0"/>
              <a:t>, malování vnitřních prostor hasičské zbrojnice, </a:t>
            </a:r>
            <a:r>
              <a:rPr lang="cs-CZ" sz="2000" i="1" dirty="0" smtClean="0"/>
              <a:t>nastěhování zařízení a vybavení zpět do hasičské zbrojnice</a:t>
            </a:r>
            <a:r>
              <a:rPr lang="cs-CZ" sz="2000" dirty="0" smtClean="0"/>
              <a:t>, oprava zadní stěny hasičské zbrojnice, </a:t>
            </a:r>
            <a:r>
              <a:rPr lang="cs-CZ" sz="2000" i="1" dirty="0" smtClean="0"/>
              <a:t>položení izolace kolem hasičské zbrojnice</a:t>
            </a:r>
            <a:r>
              <a:rPr lang="cs-CZ" sz="2000" dirty="0" smtClean="0"/>
              <a:t>, oprava fasády hasičské zbrojnice, </a:t>
            </a:r>
            <a:r>
              <a:rPr lang="cs-CZ" sz="2000" i="1" dirty="0" smtClean="0"/>
              <a:t>malování fasády hasičské zbrojnice</a:t>
            </a:r>
            <a:r>
              <a:rPr lang="cs-CZ" sz="2000" dirty="0" smtClean="0"/>
              <a:t>, stavba pergoly, výroba a montáž treláže na hasičskou zbrojnici, </a:t>
            </a:r>
            <a:r>
              <a:rPr lang="cs-CZ" sz="2000" i="1" dirty="0" smtClean="0"/>
              <a:t>výroba mřížky proti otěru kontejnerů</a:t>
            </a:r>
            <a:r>
              <a:rPr lang="cs-CZ" sz="2000" dirty="0" smtClean="0"/>
              <a:t>, výroba plůtku za hasičskou zbrojnicí, </a:t>
            </a:r>
            <a:r>
              <a:rPr lang="cs-CZ" sz="2000" i="1" dirty="0" smtClean="0"/>
              <a:t>napečení koláčů a buchet na brigády</a:t>
            </a:r>
            <a:r>
              <a:rPr lang="cs-CZ" sz="2000" dirty="0" smtClean="0"/>
              <a:t>.</a:t>
            </a:r>
            <a:endParaRPr lang="cs-CZ" sz="2000" dirty="0"/>
          </a:p>
        </p:txBody>
      </p:sp>
    </p:spTree>
  </p:cSld>
  <p:clrMapOvr>
    <a:masterClrMapping/>
  </p:clrMapOvr>
  <p:transition spd="slow" advClick="0" advTm="10000">
    <p:wheel spokes="8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Slavnostní ukončení projektu</a:t>
            </a:r>
            <a:br>
              <a:rPr lang="cs-CZ" dirty="0" smtClean="0"/>
            </a:br>
            <a:r>
              <a:rPr lang="cs-CZ" dirty="0" smtClean="0"/>
              <a:t>27. 11. 2010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6E68A-5BEA-497F-A5D7-A742C8CA2F5F}" type="slidenum">
              <a:rPr lang="cs-CZ" smtClean="0"/>
              <a:pPr/>
              <a:t>54</a:t>
            </a:fld>
            <a:endParaRPr lang="cs-CZ"/>
          </a:p>
        </p:txBody>
      </p:sp>
      <p:pic>
        <p:nvPicPr>
          <p:cNvPr id="1026" name="Picture 2" descr="D:\OBEŠLOVÁ\Nadace VIA\Ukončení projektu\Pozvánka_Ohař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276872"/>
            <a:ext cx="5406428" cy="4032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http://www.ohare.cz/data/galerie/kolinskydenik5112010roh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2564904"/>
            <a:ext cx="2724150" cy="2800351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6372200" y="5373216"/>
            <a:ext cx="2196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smtClean="0"/>
              <a:t>Kolínský deník</a:t>
            </a:r>
          </a:p>
          <a:p>
            <a:pPr algn="ctr"/>
            <a:r>
              <a:rPr lang="cs-CZ" sz="2000" dirty="0" smtClean="0"/>
              <a:t>5. 11. 2010</a:t>
            </a:r>
          </a:p>
        </p:txBody>
      </p:sp>
    </p:spTree>
  </p:cSld>
  <p:clrMapOvr>
    <a:masterClrMapping/>
  </p:clrMapOvr>
  <p:transition spd="slow" advClick="0" advTm="10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39552" y="476672"/>
            <a:ext cx="8229600" cy="923528"/>
          </a:xfrm>
        </p:spPr>
        <p:txBody>
          <a:bodyPr>
            <a:normAutofit/>
          </a:bodyPr>
          <a:lstStyle/>
          <a:p>
            <a:r>
              <a:rPr lang="cs-CZ" sz="4100" cap="none" dirty="0" smtClean="0"/>
              <a:t>Projekt </a:t>
            </a:r>
            <a:r>
              <a:rPr lang="cs-CZ" sz="4100" cap="none" dirty="0" smtClean="0"/>
              <a:t>podpořili</a:t>
            </a:r>
            <a:endParaRPr lang="cs-CZ" sz="4100" cap="none" dirty="0"/>
          </a:p>
        </p:txBody>
      </p:sp>
      <p:pic>
        <p:nvPicPr>
          <p:cNvPr id="4" name="Picture 2" descr="D:\obec-PC obývák\Nadace VIA\loga_jpg\logo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4077072"/>
            <a:ext cx="936104" cy="1595276"/>
          </a:xfrm>
          <a:prstGeom prst="rect">
            <a:avLst/>
          </a:prstGeom>
          <a:noFill/>
        </p:spPr>
      </p:pic>
      <p:pic>
        <p:nvPicPr>
          <p:cNvPr id="5" name="Picture 3" descr="D:\obec-PC obývák\Nadace VIA\loga_jpg\logonadace-podkla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4797152"/>
            <a:ext cx="2474032" cy="866726"/>
          </a:xfrm>
          <a:prstGeom prst="rect">
            <a:avLst/>
          </a:prstGeom>
          <a:noFill/>
        </p:spPr>
      </p:pic>
      <p:pic>
        <p:nvPicPr>
          <p:cNvPr id="2050" name="Picture 2" descr="Preview">
            <a:hlinkClick r:id="" tooltip="Zavřít okno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5805264"/>
            <a:ext cx="2016224" cy="795192"/>
          </a:xfrm>
          <a:prstGeom prst="rect">
            <a:avLst/>
          </a:prstGeom>
          <a:noFill/>
        </p:spPr>
      </p:pic>
      <p:pic>
        <p:nvPicPr>
          <p:cNvPr id="2052" name="Picture 4" descr="Preview">
            <a:hlinkClick r:id="" tooltip="Zavřít okno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7824" y="5805264"/>
            <a:ext cx="2880320" cy="791338"/>
          </a:xfrm>
          <a:prstGeom prst="rect">
            <a:avLst/>
          </a:prstGeom>
          <a:noFill/>
        </p:spPr>
      </p:pic>
      <p:pic>
        <p:nvPicPr>
          <p:cNvPr id="2054" name="Picture 6" descr="Preview">
            <a:hlinkClick r:id="" tooltip="Zavřít okno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576" y="5805264"/>
            <a:ext cx="1800200" cy="781963"/>
          </a:xfrm>
          <a:prstGeom prst="rect">
            <a:avLst/>
          </a:prstGeom>
          <a:noFill/>
        </p:spPr>
      </p:pic>
      <p:sp>
        <p:nvSpPr>
          <p:cNvPr id="11" name="TextovéPole 10"/>
          <p:cNvSpPr txBox="1"/>
          <p:nvPr/>
        </p:nvSpPr>
        <p:spPr>
          <a:xfrm>
            <a:off x="8244408" y="335699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    </a:t>
            </a:r>
            <a:endParaRPr lang="cs-CZ" dirty="0"/>
          </a:p>
        </p:txBody>
      </p:sp>
      <p:sp>
        <p:nvSpPr>
          <p:cNvPr id="12" name="Podnadpis 2"/>
          <p:cNvSpPr>
            <a:spLocks noGrp="1"/>
          </p:cNvSpPr>
          <p:nvPr>
            <p:ph type="subTitle" idx="1"/>
          </p:nvPr>
        </p:nvSpPr>
        <p:spPr>
          <a:xfrm>
            <a:off x="1475656" y="1556792"/>
            <a:ext cx="6400800" cy="2545574"/>
          </a:xfrm>
        </p:spPr>
        <p:txBody>
          <a:bodyPr>
            <a:normAutofit fontScale="62500" lnSpcReduction="20000"/>
          </a:bodyPr>
          <a:lstStyle/>
          <a:p>
            <a:r>
              <a:rPr lang="cs-CZ" dirty="0" smtClean="0"/>
              <a:t>Nadace VIA,</a:t>
            </a:r>
          </a:p>
          <a:p>
            <a:r>
              <a:rPr lang="cs-CZ" dirty="0" smtClean="0"/>
              <a:t>Nadace České spořitelny,</a:t>
            </a:r>
          </a:p>
          <a:p>
            <a:r>
              <a:rPr lang="cs-CZ" dirty="0" smtClean="0"/>
              <a:t>společnost PROTECO AGRO Ohaře,</a:t>
            </a:r>
          </a:p>
          <a:p>
            <a:r>
              <a:rPr lang="cs-CZ" dirty="0" smtClean="0"/>
              <a:t>společnost TPCA Kolín - Ovčáry,</a:t>
            </a:r>
          </a:p>
          <a:p>
            <a:r>
              <a:rPr lang="cs-CZ" dirty="0" smtClean="0"/>
              <a:t>společnost BOHEMIA ASFALT Soběslav,</a:t>
            </a:r>
          </a:p>
          <a:p>
            <a:r>
              <a:rPr lang="cs-CZ" dirty="0" smtClean="0"/>
              <a:t>Dřevovýroba František </a:t>
            </a:r>
            <a:r>
              <a:rPr lang="cs-CZ" dirty="0" err="1" smtClean="0"/>
              <a:t>Smitka</a:t>
            </a:r>
            <a:r>
              <a:rPr lang="cs-CZ" dirty="0" smtClean="0"/>
              <a:t>, </a:t>
            </a:r>
            <a:r>
              <a:rPr lang="cs-CZ" dirty="0" err="1" smtClean="0"/>
              <a:t>Přívětice</a:t>
            </a:r>
            <a:r>
              <a:rPr lang="cs-CZ" dirty="0" smtClean="0"/>
              <a:t>, </a:t>
            </a:r>
          </a:p>
          <a:p>
            <a:r>
              <a:rPr lang="cs-CZ" dirty="0" smtClean="0"/>
              <a:t>Lahůdky Holas, Kolín,</a:t>
            </a:r>
          </a:p>
          <a:p>
            <a:r>
              <a:rPr lang="cs-CZ" dirty="0" smtClean="0"/>
              <a:t>Uzenářství U </a:t>
            </a:r>
            <a:r>
              <a:rPr lang="cs-CZ" dirty="0" err="1" smtClean="0"/>
              <a:t>Kasardů</a:t>
            </a:r>
            <a:r>
              <a:rPr lang="cs-CZ" dirty="0" smtClean="0"/>
              <a:t>, Kolín,</a:t>
            </a:r>
          </a:p>
          <a:p>
            <a:r>
              <a:rPr lang="cs-CZ" dirty="0" smtClean="0"/>
              <a:t>místní živnostníci a dobrovolníci.</a:t>
            </a:r>
          </a:p>
          <a:p>
            <a:endParaRPr lang="cs-CZ" dirty="0"/>
          </a:p>
        </p:txBody>
      </p:sp>
    </p:spTree>
  </p:cSld>
  <p:clrMapOvr>
    <a:masterClrMapping/>
  </p:clrMapOvr>
  <p:transition spd="slow" advClick="0" advTm="14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259632" y="5733256"/>
            <a:ext cx="6400800" cy="792088"/>
          </a:xfrm>
        </p:spPr>
        <p:txBody>
          <a:bodyPr>
            <a:normAutofit/>
          </a:bodyPr>
          <a:lstStyle/>
          <a:p>
            <a:r>
              <a:rPr lang="cs-CZ" sz="2000" dirty="0" smtClean="0"/>
              <a:t>Ing. Viera Obešlová, vedoucí projektu</a:t>
            </a:r>
          </a:p>
          <a:p>
            <a:r>
              <a:rPr lang="cs-CZ" sz="2000" dirty="0" smtClean="0"/>
              <a:t>Ohaře, listopad 2010</a:t>
            </a:r>
            <a:endParaRPr lang="cs-CZ" sz="2000" dirty="0"/>
          </a:p>
        </p:txBody>
      </p:sp>
      <p:sp>
        <p:nvSpPr>
          <p:cNvPr id="5" name="Nadpis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 </a:t>
            </a:r>
            <a:endParaRPr lang="cs-CZ" dirty="0"/>
          </a:p>
        </p:txBody>
      </p:sp>
    </p:spTree>
  </p:cSld>
  <p:clrMapOvr>
    <a:masterClrMapping/>
  </p:clrMapOvr>
  <p:transition spd="slow" advClick="0" advTm="11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Účast na seminářích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6E68A-5BEA-497F-A5D7-A742C8CA2F5F}" type="slidenum">
              <a:rPr lang="cs-CZ" smtClean="0"/>
              <a:pPr/>
              <a:t>6</a:t>
            </a:fld>
            <a:endParaRPr lang="cs-CZ"/>
          </a:p>
        </p:txBody>
      </p:sp>
      <p:sp>
        <p:nvSpPr>
          <p:cNvPr id="5" name="Podnadpis 2"/>
          <p:cNvSpPr txBox="1">
            <a:spLocks/>
          </p:cNvSpPr>
          <p:nvPr/>
        </p:nvSpPr>
        <p:spPr>
          <a:xfrm>
            <a:off x="0" y="1412776"/>
            <a:ext cx="8424936" cy="244827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endParaRPr kumimoji="0" lang="cs-CZ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Podnadpis 2"/>
          <p:cNvSpPr txBox="1">
            <a:spLocks/>
          </p:cNvSpPr>
          <p:nvPr/>
        </p:nvSpPr>
        <p:spPr>
          <a:xfrm>
            <a:off x="467544" y="1556792"/>
            <a:ext cx="8352928" cy="187220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r>
              <a:rPr kumimoji="0" lang="cs-CZ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21. – 22. 11.</a:t>
            </a:r>
            <a:r>
              <a:rPr kumimoji="0" lang="cs-CZ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2009</a:t>
            </a:r>
            <a:r>
              <a:rPr kumimoji="0" lang="cs-CZ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	</a:t>
            </a:r>
            <a:r>
              <a:rPr kumimoji="0" lang="cs-CZ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Plánování s veřejností, Žďár</a:t>
            </a:r>
            <a:r>
              <a:rPr kumimoji="0" lang="cs-CZ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nad Sázavou</a:t>
            </a:r>
            <a:endParaRPr kumimoji="0" lang="cs-CZ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r>
              <a:rPr lang="cs-CZ" sz="2000" dirty="0" smtClean="0"/>
              <a:t>20. 2. 2010		</a:t>
            </a:r>
            <a:r>
              <a:rPr lang="cs-CZ" sz="2000" dirty="0" err="1" smtClean="0"/>
              <a:t>Fundraising</a:t>
            </a:r>
            <a:r>
              <a:rPr lang="cs-CZ" sz="2000" dirty="0" smtClean="0"/>
              <a:t>, Praha</a:t>
            </a: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r>
              <a:rPr kumimoji="0" lang="cs-CZ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17. 4. 2010		Stavba, Praha</a:t>
            </a: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endParaRPr kumimoji="0" lang="cs-CZ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146" name="Picture 2" descr="D:\OBEŠLOVÁ\Nadace VIA\Přihláška na seminář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01288" y="2852936"/>
            <a:ext cx="4495953" cy="3816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0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Vítězné logo akce, leden 2010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6E68A-5BEA-497F-A5D7-A742C8CA2F5F}" type="slidenum">
              <a:rPr lang="cs-CZ" smtClean="0"/>
              <a:pPr/>
              <a:t>7</a:t>
            </a:fld>
            <a:endParaRPr lang="cs-CZ"/>
          </a:p>
        </p:txBody>
      </p:sp>
      <p:pic>
        <p:nvPicPr>
          <p:cNvPr id="1026" name="Picture 2" descr="D:\obec-PC obývák\Nadace VIA\Loga-Ohařská náves\1A_zmenšen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2" y="2204864"/>
            <a:ext cx="4925128" cy="3024336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1032" name="Picture 8" descr="Preview">
            <a:hlinkClick r:id="" tooltip="Zavřít okno"/>
          </p:cNvPr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395536" y="1628799"/>
            <a:ext cx="3240360" cy="43204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ovéPole 10"/>
          <p:cNvSpPr txBox="1"/>
          <p:nvPr/>
        </p:nvSpPr>
        <p:spPr>
          <a:xfrm>
            <a:off x="395536" y="5949280"/>
            <a:ext cx="33678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smtClean="0"/>
              <a:t>Dominika Šindelářová,  </a:t>
            </a:r>
            <a:r>
              <a:rPr lang="cs-CZ" sz="2000" dirty="0" err="1" smtClean="0"/>
              <a:t>OSŠPo</a:t>
            </a:r>
            <a:r>
              <a:rPr lang="cs-CZ" sz="2000" dirty="0" smtClean="0"/>
              <a:t> Kolín</a:t>
            </a:r>
            <a:endParaRPr lang="cs-CZ" sz="2000" dirty="0"/>
          </a:p>
        </p:txBody>
      </p:sp>
    </p:spTree>
  </p:cSld>
  <p:clrMapOvr>
    <a:masterClrMapping/>
  </p:clrMapOvr>
  <p:transition spd="slow" advClick="0" advTm="10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O „VIA projektu“ v </a:t>
            </a:r>
            <a:r>
              <a:rPr lang="cs-CZ" dirty="0" err="1" smtClean="0"/>
              <a:t>Ohařáčku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6E68A-5BEA-497F-A5D7-A742C8CA2F5F}" type="slidenum">
              <a:rPr lang="cs-CZ" smtClean="0"/>
              <a:pPr/>
              <a:t>8</a:t>
            </a:fld>
            <a:endParaRPr lang="cs-CZ"/>
          </a:p>
        </p:txBody>
      </p:sp>
      <p:pic>
        <p:nvPicPr>
          <p:cNvPr id="4" name="Picture 2" descr="D:\OBEŠLOVÁ\Nadace VIA\Ukončení projektu\Ohařáček-2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09834" y="1340768"/>
            <a:ext cx="4032080" cy="5328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ovéPole 4"/>
          <p:cNvSpPr txBox="1"/>
          <p:nvPr/>
        </p:nvSpPr>
        <p:spPr>
          <a:xfrm>
            <a:off x="6516216" y="5589240"/>
            <a:ext cx="2520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 smtClean="0"/>
              <a:t>Ohařáček</a:t>
            </a:r>
            <a:r>
              <a:rPr lang="cs-CZ" sz="2000" dirty="0" smtClean="0"/>
              <a:t> č. 4/2009,</a:t>
            </a:r>
          </a:p>
          <a:p>
            <a:r>
              <a:rPr lang="cs-CZ" sz="2000" dirty="0" smtClean="0"/>
              <a:t>prosinec 2009</a:t>
            </a:r>
          </a:p>
        </p:txBody>
      </p:sp>
    </p:spTree>
  </p:cSld>
  <p:clrMapOvr>
    <a:masterClrMapping/>
  </p:clrMapOvr>
  <p:transition spd="slow" advClick="0" advTm="10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1. veřejné plánování, </a:t>
            </a:r>
            <a:br>
              <a:rPr lang="cs-CZ" dirty="0" smtClean="0"/>
            </a:br>
            <a:r>
              <a:rPr lang="cs-CZ" dirty="0" smtClean="0"/>
              <a:t>pozvání občanů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6E68A-5BEA-497F-A5D7-A742C8CA2F5F}" type="slidenum">
              <a:rPr lang="cs-CZ" smtClean="0"/>
              <a:pPr/>
              <a:t>9</a:t>
            </a:fld>
            <a:endParaRPr lang="cs-CZ"/>
          </a:p>
        </p:txBody>
      </p:sp>
      <p:pic>
        <p:nvPicPr>
          <p:cNvPr id="27650" name="Picture 2" descr="http://www.ohare.cz/data/galerie/roznasenipozvanek2412010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4644008" y="3789040"/>
            <a:ext cx="3863752" cy="28978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D:\OBEŠLOVÁ\Nadace VIA\Veřejné plánování_1_30.1\Pozvánka_zmenšená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412776"/>
            <a:ext cx="3932312" cy="52321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9" name="Picture 3" descr="D:\OBEŠLOVÁ\Nadace VIA\Veřejné plánování_1_30.1\Pojďme to vymyslet_zmenšený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1412776"/>
            <a:ext cx="3048000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0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rchol">
  <a:themeElements>
    <a:clrScheme name="Vrchol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Vrchol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Vrchol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1843</TotalTime>
  <Words>542</Words>
  <Application>Microsoft Office PowerPoint</Application>
  <PresentationFormat>Předvádění na obrazovce (4:3)</PresentationFormat>
  <Paragraphs>166</Paragraphs>
  <Slides>56</Slides>
  <Notes>0</Notes>
  <HiddenSlides>0</HiddenSlides>
  <MMClips>3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56</vt:i4>
      </vt:variant>
    </vt:vector>
  </HeadingPairs>
  <TitlesOfParts>
    <vt:vector size="57" baseType="lpstr">
      <vt:lpstr>Vrchol</vt:lpstr>
      <vt:lpstr>Ohařská náves – společně vymyslíme, naplánujeme, zrealizujeme</vt:lpstr>
      <vt:lpstr>Od podání žádosti ke smlouvě</vt:lpstr>
      <vt:lpstr>Plocha k úpravě, palouk</vt:lpstr>
      <vt:lpstr>Plocha k úpravě, dětské hřiště</vt:lpstr>
      <vt:lpstr>Plocha k úpravě, hasičská zbrojnice</vt:lpstr>
      <vt:lpstr>Účast na seminářích</vt:lpstr>
      <vt:lpstr>Vítězné logo akce, leden 2010</vt:lpstr>
      <vt:lpstr>O „VIA projektu“ v Ohařáčku</vt:lpstr>
      <vt:lpstr>1. veřejné plánování,  pozvání občanů</vt:lpstr>
      <vt:lpstr>1. veřejné plánování, 30. 1. 2010</vt:lpstr>
      <vt:lpstr>Práce ve skupinách</vt:lpstr>
      <vt:lpstr>O 1. veřejném plánování v tisku</vt:lpstr>
      <vt:lpstr>2. veřejné plánování, pozvání občanů</vt:lpstr>
      <vt:lpstr>2. veřejné plánování, 27. 2. 2010</vt:lpstr>
      <vt:lpstr>O 2. veřejném plánování v tisku</vt:lpstr>
      <vt:lpstr>Kdo pomůže?</vt:lpstr>
      <vt:lpstr>Práce architektů, březen – červen 2010</vt:lpstr>
      <vt:lpstr>Koncert v kostele, 16. 5. 2010</vt:lpstr>
      <vt:lpstr>Výroba prototypů mobiliáře, srpen 2010</vt:lpstr>
      <vt:lpstr>Úprava palouku, 2. 10. – 15 .11. 2010 </vt:lpstr>
      <vt:lpstr>Úprava palouku</vt:lpstr>
      <vt:lpstr>Úprava palouku</vt:lpstr>
      <vt:lpstr>Úprava palouku</vt:lpstr>
      <vt:lpstr>Úprava palouku</vt:lpstr>
      <vt:lpstr>Rekonstrukce dětského hřiště, 4. 9. – 12. 11. 2010</vt:lpstr>
      <vt:lpstr>Rekonstrukce dětského hřiště</vt:lpstr>
      <vt:lpstr>Rekonstrukce dětského hřiště</vt:lpstr>
      <vt:lpstr>Rekonstrukce dětského hřiště</vt:lpstr>
      <vt:lpstr>Rekonstrukce dětského hřiště</vt:lpstr>
      <vt:lpstr>Rekonstrukce dětského hřiště</vt:lpstr>
      <vt:lpstr>Rekonstrukce dětského hřiště</vt:lpstr>
      <vt:lpstr>Rekonstrukce dětského hřiště</vt:lpstr>
      <vt:lpstr>Dětské hřiště, před a po</vt:lpstr>
      <vt:lpstr>Děti na novém dětském hřišti</vt:lpstr>
      <vt:lpstr>O „VIA projektu“ v Ohařáčku</vt:lpstr>
      <vt:lpstr>Příprava latí (na lavičky, pergolu, treláž, plot), 19. 9. – 11. 10. 2010</vt:lpstr>
      <vt:lpstr>Příprava latí</vt:lpstr>
      <vt:lpstr>Příprava latí</vt:lpstr>
      <vt:lpstr>Výroba laviček, 28. 9. – 11. 10. 2010</vt:lpstr>
      <vt:lpstr>Finální úprava laviček, 29. 10. 2010</vt:lpstr>
      <vt:lpstr>Stavba plochy pro kontejnery, 4. 9. – 4. 10. 2010 </vt:lpstr>
      <vt:lpstr>Stavba pergoly, 9. –10. 9. 2010</vt:lpstr>
      <vt:lpstr>O brigádách v tisku</vt:lpstr>
      <vt:lpstr>Oprava hasičské zbrojnice 12. 9. – 5. 11. 2010</vt:lpstr>
      <vt:lpstr>Oprava hasičské zbrojnice</vt:lpstr>
      <vt:lpstr>Oprava hasičské zbrojnice</vt:lpstr>
      <vt:lpstr>Oprava hasičské zbrojnice</vt:lpstr>
      <vt:lpstr>Oprava hasičské zbrojnice</vt:lpstr>
      <vt:lpstr>U hasičské zbrojnice před a po</vt:lpstr>
      <vt:lpstr>Motiv na zbrojnici, práce dětí MŠ</vt:lpstr>
      <vt:lpstr>Výroba dárků, práce dětí MŠ</vt:lpstr>
      <vt:lpstr>Řeč čísel</vt:lpstr>
      <vt:lpstr>Dobrovolná práce</vt:lpstr>
      <vt:lpstr>Slavnostní ukončení projektu 27. 11. 2010</vt:lpstr>
      <vt:lpstr>Projekt podpořili</vt:lpstr>
      <vt:lpstr> </vt:lpstr>
    </vt:vector>
  </TitlesOfParts>
  <Company>Ohaře 46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František Obešlo</dc:creator>
  <cp:lastModifiedBy>user</cp:lastModifiedBy>
  <cp:revision>191</cp:revision>
  <dcterms:created xsi:type="dcterms:W3CDTF">2010-10-30T17:58:25Z</dcterms:created>
  <dcterms:modified xsi:type="dcterms:W3CDTF">2011-12-09T08:50:49Z</dcterms:modified>
</cp:coreProperties>
</file>