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3"/>
  </p:sldMasterIdLst>
  <p:notesMasterIdLst>
    <p:notesMasterId r:id="rId98"/>
  </p:notesMasterIdLst>
  <p:sldIdLst>
    <p:sldId id="256" r:id="rId4"/>
    <p:sldId id="257" r:id="rId5"/>
    <p:sldId id="258" r:id="rId6"/>
    <p:sldId id="259" r:id="rId7"/>
    <p:sldId id="260" r:id="rId8"/>
    <p:sldId id="323" r:id="rId9"/>
    <p:sldId id="324" r:id="rId10"/>
    <p:sldId id="261" r:id="rId11"/>
    <p:sldId id="358" r:id="rId12"/>
    <p:sldId id="308" r:id="rId13"/>
    <p:sldId id="262" r:id="rId14"/>
    <p:sldId id="264" r:id="rId15"/>
    <p:sldId id="344" r:id="rId16"/>
    <p:sldId id="345" r:id="rId17"/>
    <p:sldId id="266" r:id="rId18"/>
    <p:sldId id="267" r:id="rId19"/>
    <p:sldId id="349" r:id="rId20"/>
    <p:sldId id="327" r:id="rId21"/>
    <p:sldId id="354" r:id="rId22"/>
    <p:sldId id="326" r:id="rId23"/>
    <p:sldId id="329" r:id="rId24"/>
    <p:sldId id="339" r:id="rId25"/>
    <p:sldId id="340" r:id="rId26"/>
    <p:sldId id="270" r:id="rId27"/>
    <p:sldId id="271" r:id="rId28"/>
    <p:sldId id="353" r:id="rId29"/>
    <p:sldId id="272" r:id="rId30"/>
    <p:sldId id="307" r:id="rId31"/>
    <p:sldId id="273" r:id="rId32"/>
    <p:sldId id="274" r:id="rId33"/>
    <p:sldId id="275" r:id="rId34"/>
    <p:sldId id="350" r:id="rId35"/>
    <p:sldId id="277" r:id="rId36"/>
    <p:sldId id="316" r:id="rId37"/>
    <p:sldId id="328" r:id="rId38"/>
    <p:sldId id="317" r:id="rId39"/>
    <p:sldId id="276" r:id="rId40"/>
    <p:sldId id="337" r:id="rId41"/>
    <p:sldId id="356" r:id="rId42"/>
    <p:sldId id="278" r:id="rId43"/>
    <p:sldId id="279" r:id="rId44"/>
    <p:sldId id="280" r:id="rId45"/>
    <p:sldId id="281" r:id="rId46"/>
    <p:sldId id="321" r:id="rId47"/>
    <p:sldId id="315" r:id="rId48"/>
    <p:sldId id="355" r:id="rId49"/>
    <p:sldId id="347" r:id="rId50"/>
    <p:sldId id="343" r:id="rId51"/>
    <p:sldId id="330" r:id="rId52"/>
    <p:sldId id="331" r:id="rId53"/>
    <p:sldId id="282" r:id="rId54"/>
    <p:sldId id="361" r:id="rId55"/>
    <p:sldId id="351" r:id="rId56"/>
    <p:sldId id="334" r:id="rId57"/>
    <p:sldId id="285" r:id="rId58"/>
    <p:sldId id="286" r:id="rId59"/>
    <p:sldId id="288" r:id="rId60"/>
    <p:sldId id="289" r:id="rId61"/>
    <p:sldId id="290" r:id="rId62"/>
    <p:sldId id="291" r:id="rId63"/>
    <p:sldId id="292" r:id="rId64"/>
    <p:sldId id="314" r:id="rId65"/>
    <p:sldId id="313" r:id="rId66"/>
    <p:sldId id="346" r:id="rId67"/>
    <p:sldId id="338" r:id="rId68"/>
    <p:sldId id="312" r:id="rId69"/>
    <p:sldId id="293" r:id="rId70"/>
    <p:sldId id="294" r:id="rId71"/>
    <p:sldId id="322" r:id="rId72"/>
    <p:sldId id="311" r:id="rId73"/>
    <p:sldId id="295" r:id="rId74"/>
    <p:sldId id="332" r:id="rId75"/>
    <p:sldId id="333" r:id="rId76"/>
    <p:sldId id="362" r:id="rId77"/>
    <p:sldId id="310" r:id="rId78"/>
    <p:sldId id="319" r:id="rId79"/>
    <p:sldId id="342" r:id="rId80"/>
    <p:sldId id="296" r:id="rId81"/>
    <p:sldId id="297" r:id="rId82"/>
    <p:sldId id="360" r:id="rId83"/>
    <p:sldId id="336" r:id="rId84"/>
    <p:sldId id="325" r:id="rId85"/>
    <p:sldId id="299" r:id="rId86"/>
    <p:sldId id="300" r:id="rId87"/>
    <p:sldId id="348" r:id="rId88"/>
    <p:sldId id="301" r:id="rId89"/>
    <p:sldId id="335" r:id="rId90"/>
    <p:sldId id="352" r:id="rId91"/>
    <p:sldId id="320" r:id="rId92"/>
    <p:sldId id="302" r:id="rId93"/>
    <p:sldId id="305" r:id="rId94"/>
    <p:sldId id="306" r:id="rId95"/>
    <p:sldId id="303" r:id="rId96"/>
    <p:sldId id="304" r:id="rId9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5" autoAdjust="0"/>
    <p:restoredTop sz="94635" autoAdjust="0"/>
  </p:normalViewPr>
  <p:slideViewPr>
    <p:cSldViewPr>
      <p:cViewPr varScale="1">
        <p:scale>
          <a:sx n="92" d="100"/>
          <a:sy n="92" d="100"/>
        </p:scale>
        <p:origin x="-102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7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slide" Target="slides/slide94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28CA3-65BB-4185-A38B-D20EFA5A5CE0}" type="datetimeFigureOut">
              <a:rPr lang="cs-CZ" smtClean="0"/>
              <a:pPr/>
              <a:t>3.3.2014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AFF9B-6E12-4ADF-BDC8-8CAC796F167F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FAFF9B-6E12-4ADF-BDC8-8CAC796F167F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864315-C42F-4C74-B58A-91C80E1B814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BD35E0-0B44-4CB4-B9E4-52C791F5F2D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 advClick="0" advTm="12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5D5857-B6E2-4BEC-BDFE-51B9F515548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8F4746-8C2D-4B08-B229-A48FB9F720DC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2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BD35E0-0B44-4CB4-B9E4-52C791F5F2D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 advClick="0" advTm="12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9F84AA-628B-468F-AE93-7AC714DC1CE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BD35E0-0B44-4CB4-B9E4-52C791F5F2D1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 advClick="0" advTm="12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AC051-A9A8-4FBB-AA12-964469A7F06B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12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0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CBBD35E0-0B44-4CB4-B9E4-52C791F5F2D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transition spd="slow" advClick="0" advTm="12000">
    <p:wheel spokes="8"/>
  </p:transition>
  <p:timing>
    <p:tnLst>
      <p:par>
        <p:cTn id="1" dur="indefinite" restart="never" nodeType="tmRoot"/>
      </p:par>
    </p:tnLst>
  </p:timing>
  <p:hf hdr="0" ftr="0" dt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OHARE_kroniky_prezentace\OHARE_2012\07%20I'll%20Find%20My%20Way%20Home.mp3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OHARE_kroniky_prezentace\OHARE_2012\11%20World.mp3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OHARE_kroniky_prezentace\OHARE_2012\02%20Bridge%20Over%20Troubled%20Water.mp3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OHARE_kroniky_prezentace\OHARE_2012\09%20For%20No%20One.mp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OHARE_kroniky_prezentace\OHARE_2012\05%20Angels.mp3" TargetMode="Externa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8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9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4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7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0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051720" y="5157192"/>
            <a:ext cx="6400800" cy="1169640"/>
          </a:xfrm>
        </p:spPr>
        <p:txBody>
          <a:bodyPr/>
          <a:lstStyle/>
          <a:p>
            <a:r>
              <a:rPr lang="cs-CZ" dirty="0"/>
              <a:t>k</a:t>
            </a:r>
            <a:r>
              <a:rPr lang="cs-CZ" dirty="0" smtClean="0"/>
              <a:t>ronika obce trochu jinak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43608" y="3212976"/>
            <a:ext cx="7577814" cy="1470025"/>
          </a:xfrm>
        </p:spPr>
        <p:txBody>
          <a:bodyPr/>
          <a:lstStyle/>
          <a:p>
            <a:r>
              <a:rPr lang="cs-CZ" sz="5400" b="1" dirty="0" smtClean="0"/>
              <a:t>OHAŘE 2012</a:t>
            </a:r>
            <a:endParaRPr lang="cs-CZ" sz="5400" b="1" dirty="0"/>
          </a:p>
        </p:txBody>
      </p:sp>
      <p:pic>
        <p:nvPicPr>
          <p:cNvPr id="4" name="07 I'll Find My Way Ho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668344" y="7647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10</a:t>
            </a:fld>
            <a:endParaRPr lang="cs-CZ" dirty="0"/>
          </a:p>
        </p:txBody>
      </p:sp>
      <p:pic>
        <p:nvPicPr>
          <p:cNvPr id="67586" name="Picture 2" descr="D:\obec-PC obývák\Prezentace 2012\oharealberice20121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11560" y="548680"/>
            <a:ext cx="4008107" cy="300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7587" name="Picture 3" descr="D:\obec-PC obývák\Prezentace 2012\oharealberice20121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860032" y="1556792"/>
            <a:ext cx="3984104" cy="2988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7588" name="Picture 4" descr="D:\obec-PC obývák\Prezentace 2012\oharealberice201210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123728" y="3717032"/>
            <a:ext cx="3720075" cy="2790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7811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2.	Ludmila Novotná, č.p. 112 – 70 let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2.	Kontrola hospodaření obce za rok 2011, KÚSK, bez závad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2.	Žádost na biskupství do </a:t>
            </a:r>
            <a:r>
              <a:rPr lang="cs-CZ" sz="2400" dirty="0" smtClean="0"/>
              <a:t>H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radce 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Králové ve věci vlastnictví </a:t>
            </a:r>
            <a:r>
              <a:rPr lang="cs-CZ" sz="2400" dirty="0" smtClean="0">
                <a:solidFill>
                  <a:schemeClr val="tx1"/>
                </a:solidFill>
                <a:ea typeface="+mn-ea"/>
                <a:cs typeface="+mn-cs"/>
              </a:rPr>
              <a:t>	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hodin v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kostele</a:t>
            </a:r>
          </a:p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2.	Žádost o dotaci na kanalizaci doporučena k 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podpoře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14. 2.	Výzva k doložení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příloh 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 Žádosti o dotaci na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kanalizaci</a:t>
            </a:r>
          </a:p>
          <a:p>
            <a:pPr>
              <a:buNone/>
            </a:pPr>
            <a:r>
              <a:rPr lang="cs-CZ" sz="2400" dirty="0" smtClean="0"/>
              <a:t>28. 2.	Žádost o dodatečné povolení stavby pergoly</a:t>
            </a:r>
          </a:p>
          <a:p>
            <a:pPr>
              <a:buNone/>
            </a:pPr>
            <a:r>
              <a:rPr lang="cs-CZ" sz="2400" dirty="0" smtClean="0"/>
              <a:t>28. 2.	Povinné přílohy k Žádosti o dotaci, doručeno na SZIF Praha</a:t>
            </a:r>
          </a:p>
          <a:p>
            <a:pPr>
              <a:buNone/>
            </a:pPr>
            <a:r>
              <a:rPr lang="cs-CZ" sz="2400" dirty="0" smtClean="0"/>
              <a:t>28. 2.	Žádost o dotaci na veřejné osvětlení FROM 2012, 	</a:t>
            </a:r>
            <a:r>
              <a:rPr lang="cs-CZ" sz="2400" dirty="0" smtClean="0"/>
              <a:t>nedoporučena </a:t>
            </a:r>
            <a:r>
              <a:rPr lang="cs-CZ" sz="2400" smtClean="0"/>
              <a:t>k podpoře </a:t>
            </a:r>
            <a:endParaRPr lang="cs-CZ" sz="2400" dirty="0" smtClean="0"/>
          </a:p>
          <a:p>
            <a:pPr>
              <a:buNone/>
            </a:pPr>
            <a:r>
              <a:rPr lang="cs-CZ" sz="2400" dirty="0" smtClean="0"/>
              <a:t>Sněhu málo, mrazy ve 2. polovině měsíce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11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12</a:t>
            </a:fld>
            <a:endParaRPr lang="cs-CZ" dirty="0"/>
          </a:p>
        </p:txBody>
      </p:sp>
      <p:pic>
        <p:nvPicPr>
          <p:cNvPr id="44035" name="Picture 3" descr="D:\obec-PC obývák\Prezentace 2012\SZIF_doporucene zadosti_Oha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861048"/>
            <a:ext cx="7527454" cy="2652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 descr="D:\obec-PC obývák\Prezentace 2012\SZIF_doporucene rados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7920880" cy="2155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user\Desktop\Prezentace 2012\Sníh_10.2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4424040" cy="3318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13</a:t>
            </a:fld>
            <a:endParaRPr lang="cs-CZ" dirty="0"/>
          </a:p>
        </p:txBody>
      </p:sp>
      <p:pic>
        <p:nvPicPr>
          <p:cNvPr id="24578" name="Picture 2" descr="C:\Users\user\Desktop\Prezentace 2012\Sníh_10.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068960"/>
            <a:ext cx="4496048" cy="3372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ÚNOR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14</a:t>
            </a:fld>
            <a:endParaRPr lang="cs-CZ" dirty="0"/>
          </a:p>
        </p:txBody>
      </p:sp>
      <p:pic>
        <p:nvPicPr>
          <p:cNvPr id="25603" name="Picture 3" descr="C:\Users\user\Desktop\Prezentace 2012\Sníh_13.2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83568" y="548680"/>
            <a:ext cx="412845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602" name="Picture 2" descr="C:\Users\user\Desktop\Prezentace 2012\Sníh_13.2 (2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491880" y="2924944"/>
            <a:ext cx="4464496" cy="3348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3.	Nástup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Vávry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(č.p. 65) na 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úklid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obce, VPP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3.	Žádosti o povolení koncertů – Den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matek, 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Svatováclavský 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 3.	Dopravní nehoda nad č.p. 65, poškození sloupu VO</a:t>
            </a:r>
          </a:p>
          <a:p>
            <a:pPr>
              <a:buNone/>
            </a:pPr>
            <a:r>
              <a:rPr lang="cs-CZ" sz="2400" dirty="0"/>
              <a:t>12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3.	Výzva k doplnění žádosti o dodatečné povolení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stavby 	pergoly, stavební úřad Kolín</a:t>
            </a:r>
          </a:p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ea typeface="+mn-ea"/>
                <a:cs typeface="+mn-cs"/>
              </a:rPr>
              <a:t>10. 3.	Dovezení elektrocentrály, dotace na farmářské trhy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3.	Výroční schůze KOŽ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11. 3.	† Stanislav Franěk, č.p. 129, 47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14. 3.	Zápis do MŠ Ohaře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14. 3.	Komplexní pozemková úprava, kontrolní den, Pozemkový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úřad Kolín</a:t>
            </a:r>
          </a:p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</a:rPr>
              <a:t>20. 3.	Žádost o doplnění příloh k Žádosti o dotaci na kanalizaci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15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28800"/>
            <a:ext cx="8712968" cy="4525963"/>
          </a:xfrm>
        </p:spPr>
        <p:txBody>
          <a:bodyPr/>
          <a:lstStyle/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3. 	Oprava sloupu VO nad č.p.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65, F. Novák, č.p. 62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23. 3.	Viola Rašinová, č.p. 32 – 85 let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23.3.	Svatební den Daniely Svobodové a Milana Kernera, oba č.p.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155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28. 3. 	Oznámení o zakázce „Ohaře – splašková kanalizace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ČOV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“,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otevřené 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řízení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28. 3.	Veřejné projednávání Úpravy územního plánu 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Požární řešení stavby pergoly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Odvoz hnoje uskladněného v blízkosti obecního lesa, Proteco Agro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Ořez stromů podél polních cest, Proteco Agro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16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C:\Users\user\Desktop\Prezentace 2012\ořez planých růží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424040" cy="3318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r"/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17</a:t>
            </a:fld>
            <a:endParaRPr lang="cs-CZ" dirty="0"/>
          </a:p>
        </p:txBody>
      </p:sp>
      <p:pic>
        <p:nvPicPr>
          <p:cNvPr id="29699" name="Picture 3" descr="C:\Users\user\Desktop\Prezentace 2012\hřbitovní zeď_ořez keřů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284984"/>
            <a:ext cx="4424040" cy="3318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700" name="Picture 4" descr="C:\Users\user\Desktop\Prezentace 2012\hřbitovní zeď_ořez keřů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748814"/>
            <a:ext cx="2952328" cy="3936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18</a:t>
            </a:fld>
            <a:endParaRPr lang="cs-CZ" dirty="0"/>
          </a:p>
        </p:txBody>
      </p:sp>
      <p:pic>
        <p:nvPicPr>
          <p:cNvPr id="5122" name="Picture 2" descr="C:\Users\user\Desktop\Prezentace 2012\10.3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4536504" cy="340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 descr="C:\Users\user\Desktop\Prezentace 2012\10.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852936"/>
            <a:ext cx="4512501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19</a:t>
            </a:fld>
            <a:endParaRPr lang="cs-CZ" dirty="0"/>
          </a:p>
        </p:txBody>
      </p:sp>
      <p:pic>
        <p:nvPicPr>
          <p:cNvPr id="35842" name="Picture 2" descr="C:\Users\user\Desktop\Prezentace 2012\2012_zapis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548680"/>
            <a:ext cx="4320480" cy="5863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ZASTUPITELÉ OBCE</a:t>
            </a:r>
            <a:endParaRPr lang="cs-CZ" dirty="0"/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2</a:t>
            </a:fld>
            <a:endParaRPr lang="cs-CZ" dirty="0"/>
          </a:p>
        </p:txBody>
      </p:sp>
      <p:pic>
        <p:nvPicPr>
          <p:cNvPr id="3" name="Picture 1" descr="D:\obec-PC obývák\PREZENTACE 2007\Obešlová-zmenšen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466" y="1556792"/>
            <a:ext cx="1557112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D:\obec-PC obývák\PREZENTACE 2007\Michálek Luboš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56792"/>
            <a:ext cx="1586456" cy="1973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ovéPole 4"/>
          <p:cNvSpPr txBox="1"/>
          <p:nvPr/>
        </p:nvSpPr>
        <p:spPr>
          <a:xfrm>
            <a:off x="899592" y="3573016"/>
            <a:ext cx="1347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V. </a:t>
            </a:r>
            <a:r>
              <a:rPr lang="cs-CZ" b="1" dirty="0" err="1" smtClean="0">
                <a:solidFill>
                  <a:schemeClr val="tx2"/>
                </a:solidFill>
              </a:rPr>
              <a:t>Obešlová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01198" y="3573586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L. Michálek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940152" y="6237312"/>
            <a:ext cx="1116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P. Mazura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31840" y="3573016"/>
            <a:ext cx="10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F. Obešlo</a:t>
            </a:r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/>
          <a:srcRect l="3541"/>
          <a:stretch>
            <a:fillRect/>
          </a:stretch>
        </p:blipFill>
        <p:spPr bwMode="auto">
          <a:xfrm>
            <a:off x="1763688" y="4077072"/>
            <a:ext cx="1728192" cy="20337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ovéPole 9"/>
          <p:cNvSpPr txBox="1"/>
          <p:nvPr/>
        </p:nvSpPr>
        <p:spPr>
          <a:xfrm>
            <a:off x="2051720" y="6237312"/>
            <a:ext cx="130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T. Suchánek</a:t>
            </a:r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11" name="Picture 2" descr="D:\Fotografie 2010\Zastupitelé\Skokan Mirek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6804248" y="1556792"/>
            <a:ext cx="1584176" cy="2011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ovéPole 11"/>
          <p:cNvSpPr txBox="1"/>
          <p:nvPr/>
        </p:nvSpPr>
        <p:spPr>
          <a:xfrm>
            <a:off x="6948264" y="3573016"/>
            <a:ext cx="1181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M. Skokan</a:t>
            </a:r>
            <a:endParaRPr lang="cs-CZ" b="1" dirty="0">
              <a:solidFill>
                <a:schemeClr val="tx2"/>
              </a:solidFill>
            </a:endParaRPr>
          </a:p>
        </p:txBody>
      </p:sp>
      <p:pic>
        <p:nvPicPr>
          <p:cNvPr id="13" name="Obrázek 12" descr="D:\Fotografie 2010\Zastupitelé\František Obešlo.jpg"/>
          <p:cNvPicPr/>
          <p:nvPr/>
        </p:nvPicPr>
        <p:blipFill>
          <a:blip r:embed="rId6" cstate="print"/>
          <a:srcRect b="2973"/>
          <a:stretch>
            <a:fillRect/>
          </a:stretch>
        </p:blipFill>
        <p:spPr bwMode="auto">
          <a:xfrm>
            <a:off x="2843808" y="1556793"/>
            <a:ext cx="1598345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Obrázek 13" descr="D:\Fotografie 2010\Zastupitelé\Suchánková Ivana.jpg"/>
          <p:cNvPicPr/>
          <p:nvPr/>
        </p:nvPicPr>
        <p:blipFill>
          <a:blip r:embed="rId7" cstate="print"/>
          <a:srcRect t="3111" r="10720" b="2222"/>
          <a:stretch>
            <a:fillRect/>
          </a:stretch>
        </p:blipFill>
        <p:spPr bwMode="auto">
          <a:xfrm>
            <a:off x="3851920" y="4077072"/>
            <a:ext cx="1656184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Obrázek 14" descr="C:\Users\user\Desktop\Prezentace 2009\Mazura.jpg"/>
          <p:cNvPicPr/>
          <p:nvPr/>
        </p:nvPicPr>
        <p:blipFill>
          <a:blip r:embed="rId8" cstate="print"/>
          <a:srcRect l="5185" b="9033"/>
          <a:stretch>
            <a:fillRect/>
          </a:stretch>
        </p:blipFill>
        <p:spPr bwMode="auto">
          <a:xfrm>
            <a:off x="5868144" y="4077072"/>
            <a:ext cx="1584896" cy="2021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ovéPole 15"/>
          <p:cNvSpPr txBox="1"/>
          <p:nvPr/>
        </p:nvSpPr>
        <p:spPr>
          <a:xfrm>
            <a:off x="3923928" y="6237312"/>
            <a:ext cx="1494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I. Suchánková</a:t>
            </a:r>
            <a:endParaRPr lang="cs-CZ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20</a:t>
            </a:fld>
            <a:endParaRPr lang="cs-CZ" dirty="0"/>
          </a:p>
        </p:txBody>
      </p:sp>
      <p:pic>
        <p:nvPicPr>
          <p:cNvPr id="4098" name="Picture 2" descr="C:\Users\user\Desktop\Prezentace 2012\13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280831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Users\user\Desktop\Prezentace 2012\13.3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933056"/>
            <a:ext cx="3600400" cy="27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user\Desktop\Prezentace 2012\20.3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772815"/>
            <a:ext cx="3096344" cy="4128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21</a:t>
            </a:fld>
            <a:endParaRPr lang="cs-CZ" dirty="0"/>
          </a:p>
        </p:txBody>
      </p:sp>
      <p:pic>
        <p:nvPicPr>
          <p:cNvPr id="7172" name="Picture 4" descr="C:\Users\user\Desktop\Prezentace 2012\Hnůj_4.3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4536504" cy="340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3" name="Picture 5" descr="C:\Users\user\Desktop\Prezentace 2012\Hnůj_4.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40968"/>
            <a:ext cx="4536504" cy="340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22</a:t>
            </a:fld>
            <a:endParaRPr lang="cs-CZ" dirty="0"/>
          </a:p>
        </p:txBody>
      </p:sp>
      <p:pic>
        <p:nvPicPr>
          <p:cNvPr id="18434" name="Picture 2" descr="C:\Users\user\Desktop\Prezentace 2012\ořez stromů_břez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4536504" cy="340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6" name="Picture 4" descr="C:\Users\user\Desktop\Prezentace 2012\ořez stromů_březen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068960"/>
            <a:ext cx="460851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11 Worl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956376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BŘEZEN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23</a:t>
            </a:fld>
            <a:endParaRPr lang="cs-CZ" dirty="0"/>
          </a:p>
        </p:txBody>
      </p:sp>
      <p:pic>
        <p:nvPicPr>
          <p:cNvPr id="19460" name="Picture 4" descr="C:\Users\user\Desktop\Prezentace 2012\Les_24.03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3348372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1" name="Picture 5" descr="C:\Users\user\Desktop\Prezentace 2012\Les_24.03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844824"/>
            <a:ext cx="3312368" cy="4416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00808"/>
            <a:ext cx="8496944" cy="4114800"/>
          </a:xfrm>
        </p:spPr>
        <p:txBody>
          <a:bodyPr/>
          <a:lstStyle/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4.	Odvolání proti rozhodnutí o nepřijetí 2 dětí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cs-CZ" sz="2400" dirty="0" smtClean="0">
                <a:solidFill>
                  <a:schemeClr val="tx1"/>
                </a:solidFill>
                <a:ea typeface="+mn-ea"/>
                <a:cs typeface="+mn-cs"/>
              </a:rPr>
              <a:t>včetně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	předškoláka) 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MŠ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Š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Černá, Polní Chrčice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4.	†Jaroslav Šašma, č.p. 33, 86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</a:t>
            </a:r>
          </a:p>
          <a:p>
            <a:pPr>
              <a:buNone/>
            </a:pPr>
            <a:r>
              <a:rPr lang="cs-CZ" sz="2400" dirty="0" smtClean="0"/>
              <a:t>8. 4.	Schůze rybářů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17. 4. 	Vydání Územního plánu Ohaře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(překlopení, 	digitalizace) 	podle nového stavebního zákona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18. 4.	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Podpis 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smlouvy o dílo na stavbu „Osvětlení sportoviště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Ohaře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“,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Energo final Karel 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Vaníček, Radim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19. 4. – 20.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  Kontrola 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 Oblastního inspektorátu práce, kontrola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pracovněprávních 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vztahů a šikany, podnět ředitelky MŠ</a:t>
            </a:r>
          </a:p>
          <a:p>
            <a:endParaRPr lang="cs-CZ" sz="2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24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9039"/>
          </a:xfrm>
        </p:spPr>
        <p:txBody>
          <a:bodyPr/>
          <a:lstStyle/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19. 4.	Otevírání obálek s nabídkami na zakázku „Ohaře – 	splašková kanalizace a ČOV“</a:t>
            </a:r>
          </a:p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20. 4.	Šetření průběhu hranic pozemků, hranice vodních toků, 	komplexní pozemková úprava (KPÚ)</a:t>
            </a:r>
          </a:p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23. 4.	Jednání hodnotící komise, nabídka firmy ZEPRIS 	vyhověla všem zadávacím podmínkám</a:t>
            </a:r>
          </a:p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30. 4. 	Pálení čarodějnic</a:t>
            </a:r>
          </a:p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Stavba </a:t>
            </a:r>
            <a:r>
              <a:rPr lang="cs-CZ" sz="2400" dirty="0" smtClean="0">
                <a:solidFill>
                  <a:schemeClr val="tx1"/>
                </a:solidFill>
                <a:ea typeface="+mn-ea"/>
                <a:cs typeface="+mn-cs"/>
              </a:rPr>
              <a:t>přípojky NN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 asfaltovému hřišti, ČEZ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25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26</a:t>
            </a:fld>
            <a:endParaRPr lang="cs-CZ" dirty="0"/>
          </a:p>
        </p:txBody>
      </p:sp>
      <p:pic>
        <p:nvPicPr>
          <p:cNvPr id="34818" name="Picture 2" descr="C:\Users\user\Desktop\Prezentace 2012\Obráze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33149">
            <a:off x="1547664" y="1916832"/>
            <a:ext cx="2880320" cy="38334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4819" name="Picture 3" descr="C:\Users\user\Desktop\Prezentace 2012\Obrázek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75249">
            <a:off x="4644008" y="1916832"/>
            <a:ext cx="2880320" cy="38320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27</a:t>
            </a:fld>
            <a:endParaRPr lang="cs-CZ" dirty="0"/>
          </a:p>
        </p:txBody>
      </p:sp>
      <p:pic>
        <p:nvPicPr>
          <p:cNvPr id="35842" name="Picture 2" descr="http://www.ohare.cz/data/messages/obsah298_1_big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92696"/>
            <a:ext cx="4104456" cy="5732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28</a:t>
            </a:fld>
            <a:endParaRPr lang="cs-CZ" dirty="0"/>
          </a:p>
        </p:txBody>
      </p:sp>
      <p:pic>
        <p:nvPicPr>
          <p:cNvPr id="66563" name="Picture 3" descr="D:\obec-PC obývák\Prezentace 2012\kpu20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4496048" cy="3372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6564" name="Picture 4" descr="D:\obec-PC obývák\Prezentace 2012\kpu2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708920"/>
            <a:ext cx="441649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DUBEN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29</a:t>
            </a:fld>
            <a:endParaRPr lang="cs-CZ" dirty="0"/>
          </a:p>
        </p:txBody>
      </p:sp>
      <p:pic>
        <p:nvPicPr>
          <p:cNvPr id="34817" name="Picture 1" descr="D:\obec-PC obývák\Prezentace 2012\oharecarodky2012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366120" cy="4488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8" name="Picture 2" descr="D:\obec-PC obývák\Prezentace 2012\oharecarodky201201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283968" y="2204864"/>
            <a:ext cx="4488160" cy="3366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6.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	Nabytí 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právní moci povolení stavby „Osvětlení </a:t>
            </a:r>
            <a:r>
              <a:rPr lang="cs-CZ" sz="2400" dirty="0" smtClean="0">
                <a:solidFill>
                  <a:schemeClr val="tx1"/>
                </a:solidFill>
                <a:ea typeface="+mn-ea"/>
                <a:cs typeface="+mn-cs"/>
              </a:rPr>
              <a:t> 	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sportoviště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5. 1.	Nákup stolů a lavic na akci Farmářské trhy v Ohařích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11. 1.	Vydání Postupu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 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odměňování ředitelů škol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zřizovaných obcí Ohaře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1.	Doručeno oznámení o zahájení řízení k odstranění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stavby 	(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pergoly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ea typeface="+mn-ea"/>
                <a:cs typeface="+mn-cs"/>
              </a:rPr>
              <a:t>23. 1.	Záměr prodeje pozemků Blatník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27. 1.	Zahájení komplexní pozemkové úpravy, úvodní jednání,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bývalá  hospoda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27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	Miroslav Daněk, č.p. 110 – 60 let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28. 1.	Pojízdná prodejna masa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zajíždí do Ohař</a:t>
            </a:r>
          </a:p>
          <a:p>
            <a:pPr>
              <a:buNone/>
            </a:pPr>
            <a:endParaRPr lang="cs-CZ" sz="2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cs-CZ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3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556792"/>
            <a:ext cx="8712968" cy="4968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2. 5.	Nabytí právní moci povolení změny stavby „Osvětlení 	sportoviště“, bez napojení na VO v obci</a:t>
            </a:r>
          </a:p>
          <a:p>
            <a:pPr>
              <a:buNone/>
            </a:pPr>
            <a:r>
              <a:rPr lang="cs-CZ" sz="2400" dirty="0" smtClean="0"/>
              <a:t>2. 5. – 4. 5. Šetření průběhu hranic pozemků, vnější obvod 	pozemkových 	úprav, KPÚ</a:t>
            </a:r>
          </a:p>
          <a:p>
            <a:pPr>
              <a:buNone/>
            </a:pPr>
            <a:r>
              <a:rPr lang="cs-CZ" sz="2400" dirty="0" smtClean="0"/>
              <a:t>4. 5.	Stížnost Š. Černé z Polních Chrčic na podivný průběh 	správního řízení ve věci nepřijetí dětí do MŠ, KÚSK</a:t>
            </a:r>
          </a:p>
          <a:p>
            <a:pPr>
              <a:buNone/>
            </a:pPr>
            <a:r>
              <a:rPr lang="cs-CZ" sz="2400" dirty="0" smtClean="0"/>
              <a:t>4. 5.	Návštěva Mgr. J. Holého, VISK Praha</a:t>
            </a:r>
          </a:p>
          <a:p>
            <a:pPr>
              <a:buNone/>
            </a:pPr>
            <a:r>
              <a:rPr lang="cs-CZ" sz="2400" dirty="0" smtClean="0"/>
              <a:t>4. 5.	Šetření průběhu hranic pozemků, vnější obvod 	pozemkových 	úprav, KPÚ</a:t>
            </a:r>
          </a:p>
          <a:p>
            <a:pPr>
              <a:buNone/>
            </a:pPr>
            <a:r>
              <a:rPr lang="cs-CZ" sz="2400" dirty="0" smtClean="0"/>
              <a:t>7. 5.	Vladimír Strejcius, č.p. 80 – 65 let</a:t>
            </a:r>
          </a:p>
          <a:p>
            <a:pPr>
              <a:buNone/>
            </a:pPr>
            <a:r>
              <a:rPr lang="cs-CZ" sz="2400" dirty="0" smtClean="0"/>
              <a:t>9. 5.	Schválení žádosti o dotaci na kanalizaci, SZIF Praha</a:t>
            </a:r>
          </a:p>
          <a:p>
            <a:pPr>
              <a:buNone/>
            </a:pPr>
            <a:r>
              <a:rPr lang="cs-CZ" sz="2400" dirty="0" smtClean="0"/>
              <a:t>15. 5.	Stížnost Š. Černé z Polních Chrčic na nestandardní jednání 	a vystupování ředitelky MŠ Ohaře, zřizovatel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30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28800"/>
            <a:ext cx="8820472" cy="482453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400" dirty="0" smtClean="0"/>
              <a:t>18. 5.	Vít Svoboda, č.p. 109 – 90 let</a:t>
            </a:r>
          </a:p>
          <a:p>
            <a:pPr>
              <a:buNone/>
            </a:pPr>
            <a:r>
              <a:rPr lang="cs-CZ" sz="2400" dirty="0" smtClean="0"/>
              <a:t>19. 5.	Farmářské trhy v Ohařích</a:t>
            </a:r>
          </a:p>
          <a:p>
            <a:pPr>
              <a:buNone/>
            </a:pPr>
            <a:r>
              <a:rPr lang="cs-CZ" sz="2400" dirty="0" smtClean="0"/>
              <a:t>19. 5.	Výstava fotografií, J. Klička ml.,</a:t>
            </a:r>
            <a:r>
              <a:rPr lang="cs-CZ" sz="2400" dirty="0" err="1" smtClean="0"/>
              <a:t>čp</a:t>
            </a:r>
            <a:r>
              <a:rPr lang="cs-CZ" sz="2400" dirty="0" smtClean="0"/>
              <a:t>. 74 a M. Světinský, </a:t>
            </a:r>
            <a:r>
              <a:rPr lang="cs-CZ" sz="2400" dirty="0" err="1" smtClean="0"/>
              <a:t>čp</a:t>
            </a:r>
            <a:r>
              <a:rPr lang="cs-CZ" sz="2400" dirty="0" smtClean="0"/>
              <a:t>. 102</a:t>
            </a:r>
          </a:p>
          <a:p>
            <a:pPr>
              <a:buNone/>
            </a:pPr>
            <a:r>
              <a:rPr lang="cs-CZ" sz="2400" dirty="0" smtClean="0"/>
              <a:t>20. 5.	Den matek a vítání občánků, dětský sbor Klíčenky Chrudim</a:t>
            </a:r>
          </a:p>
          <a:p>
            <a:pPr>
              <a:buNone/>
            </a:pPr>
            <a:r>
              <a:rPr lang="cs-CZ" sz="2400" dirty="0" smtClean="0"/>
              <a:t>23. 5.	Zvací dopis k podpisu Dohody o poskytnutí dotace na 	kanalizaci z PRV ČR</a:t>
            </a:r>
          </a:p>
          <a:p>
            <a:pPr>
              <a:buNone/>
            </a:pPr>
            <a:r>
              <a:rPr lang="cs-CZ" sz="2400" dirty="0" smtClean="0"/>
              <a:t>24. 5.	Vladimír Klepal, č.p. 146 – 65 let</a:t>
            </a:r>
          </a:p>
          <a:p>
            <a:pPr>
              <a:buNone/>
            </a:pPr>
            <a:r>
              <a:rPr lang="cs-CZ" sz="2400" dirty="0" smtClean="0"/>
              <a:t>25. 5.	Zrušení rozhodnutí o nepřijetí dětí Š. Černé do MŠ, 	KÚSK</a:t>
            </a:r>
          </a:p>
          <a:p>
            <a:pPr>
              <a:buNone/>
            </a:pPr>
            <a:r>
              <a:rPr lang="cs-CZ" sz="2400" dirty="0" smtClean="0"/>
              <a:t>26. 5.	Svoz velkoobjemového a nebezpečného odpadu</a:t>
            </a:r>
          </a:p>
          <a:p>
            <a:pPr>
              <a:buNone/>
            </a:pPr>
            <a:r>
              <a:rPr lang="cs-CZ" sz="2400" dirty="0" smtClean="0"/>
              <a:t>26. 5.	Pozvání občanů na Kmochův Kolín, organizátor akce</a:t>
            </a:r>
          </a:p>
          <a:p>
            <a:pPr>
              <a:buNone/>
            </a:pPr>
            <a:r>
              <a:rPr lang="cs-CZ" sz="2400" dirty="0" smtClean="0"/>
              <a:t>27. 5.	Marie Tomášková, č.p. 91 – 85 let</a:t>
            </a:r>
          </a:p>
          <a:p>
            <a:pPr>
              <a:buNone/>
            </a:pPr>
            <a:r>
              <a:rPr lang="cs-CZ" sz="2400" dirty="0" smtClean="0"/>
              <a:t>Stavba veřejného osvětlení u asfaltového hřiště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31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32</a:t>
            </a:fld>
            <a:endParaRPr lang="cs-CZ" dirty="0"/>
          </a:p>
        </p:txBody>
      </p:sp>
      <p:pic>
        <p:nvPicPr>
          <p:cNvPr id="30722" name="Picture 2" descr="C:\Users\user\Desktop\Prezentace 2012\Holý_4.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988840"/>
            <a:ext cx="4184013" cy="3138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3" name="Picture 3" descr="C:\Users\user\Desktop\Prezentace 2012\Holý_4.5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3186354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33</a:t>
            </a:fld>
            <a:endParaRPr lang="cs-CZ" dirty="0"/>
          </a:p>
        </p:txBody>
      </p:sp>
      <p:pic>
        <p:nvPicPr>
          <p:cNvPr id="30721" name="Picture 1" descr="D:\obec-PC obývák\Prezentace 2012\SZIF_schválené žádos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8273424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D:\obec-PC obývák\Prezentace 2012\SZIF_schválené žádosti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73016"/>
            <a:ext cx="733706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34</a:t>
            </a:fld>
            <a:endParaRPr lang="cs-CZ" dirty="0"/>
          </a:p>
        </p:txBody>
      </p:sp>
      <p:pic>
        <p:nvPicPr>
          <p:cNvPr id="75778" name="Picture 2" descr="D:\obec-PC obývák\Prezentace 2012\oharefarmtrh1952012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3942184" cy="5256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5779" name="Picture 3" descr="D:\obec-PC obývák\Prezentace 2012\oharefarmtrh1952012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222104" cy="4296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35</a:t>
            </a:fld>
            <a:endParaRPr lang="cs-CZ"/>
          </a:p>
        </p:txBody>
      </p:sp>
      <p:pic>
        <p:nvPicPr>
          <p:cNvPr id="6146" name="Picture 2" descr="C:\Users\user\Desktop\Prezentace 2012\Trh_19.5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4064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user\Desktop\Prezentace 2012\Trh_19.5 (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Users\user\Desktop\Prezentace 2012\Trh_19.5 (1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573016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36</a:t>
            </a:fld>
            <a:endParaRPr lang="cs-CZ" dirty="0"/>
          </a:p>
        </p:txBody>
      </p:sp>
      <p:pic>
        <p:nvPicPr>
          <p:cNvPr id="76802" name="Picture 2" descr="D:\obec-PC obývák\Prezentace 2012\oharefarmtrh1952012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4152122" cy="3114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6803" name="Picture 3" descr="D:\obec-PC obývák\Prezentace 2012\oharefarmtrh1952012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429000"/>
            <a:ext cx="4128120" cy="3096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6804" name="Picture 4" descr="D:\obec-PC obývák\Prezentace 2012\oharefarmtrh1952012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844824"/>
            <a:ext cx="3078088" cy="4104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02 Bridge Over Troubled Water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388424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37</a:t>
            </a:fld>
            <a:endParaRPr lang="cs-CZ" dirty="0"/>
          </a:p>
        </p:txBody>
      </p:sp>
      <p:pic>
        <p:nvPicPr>
          <p:cNvPr id="31745" name="Picture 1" descr="D:\obec-PC obývák\Prezentace 2012\oharefarmtrh1952012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4344144" cy="3258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6" name="Picture 2" descr="D:\obec-PC obývák\Prezentace 2012\oharefarmtrh1952012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344482" cy="325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47" name="Picture 3" descr="D:\obec-PC obývák\Prezentace 2012\oharefarmtrh19520120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556792"/>
            <a:ext cx="3438128" cy="45841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38</a:t>
            </a:fld>
            <a:endParaRPr lang="cs-CZ"/>
          </a:p>
        </p:txBody>
      </p:sp>
      <p:pic>
        <p:nvPicPr>
          <p:cNvPr id="16386" name="Picture 2" descr="C:\Users\user\Desktop\Prezentace 2012\Nebezpečný odpad_26.5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112" y="476672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 descr="C:\Users\user\Desktop\Prezentace 2012\Nebezpečný odpad_26.5 (1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44824"/>
            <a:ext cx="3919984" cy="2939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C:\Users\user\Desktop\Prezentace 2012\Nebezpečný odpad_26.5 (9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429000"/>
            <a:ext cx="4136008" cy="3102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KVĚTEN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39</a:t>
            </a:fld>
            <a:endParaRPr lang="cs-CZ" dirty="0"/>
          </a:p>
        </p:txBody>
      </p:sp>
      <p:pic>
        <p:nvPicPr>
          <p:cNvPr id="36866" name="Picture 2" descr="C:\Users\user\Desktop\Prezentace 2012\Nebezpečný odpad_26.5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620688"/>
            <a:ext cx="4472045" cy="3354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67" name="Picture 3" descr="C:\Users\user\Desktop\Prezentace 2012\Nebezpečný odpad_26.5 (1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068960"/>
            <a:ext cx="4568056" cy="3426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</a:rPr>
              <a:t>28. 1.	Odchyt cizího psa v obci, Psí útulek Kolín</a:t>
            </a:r>
            <a:endParaRPr lang="cs-CZ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1.	Narození Jaroslava Pačesa, č.p. 139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30. 1. 	† Vlasta Jelínková, č.p. 150, 64 let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30. 1.	Nákup elektrocentrály z dotace na farmářské trhy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30. 1.	Valná hromada MAS Zálabí, Týnec nad Labem,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obec</a:t>
            </a:r>
            <a:b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a SDH Ohaře se staly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samostatnými členy</a:t>
            </a:r>
            <a:endParaRPr lang="cs-CZ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30. 1.	Začínají 14-ti denní mrazy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Začátek ledna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oteplení</a:t>
            </a: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sníh roztál</a:t>
            </a:r>
          </a:p>
          <a:p>
            <a:pPr>
              <a:buNone/>
            </a:pPr>
            <a:r>
              <a:rPr lang="cs-CZ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Děti na horách, </a:t>
            </a:r>
            <a:r>
              <a:rPr lang="cs-CZ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SDH Ohaře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endParaRPr lang="cs-CZ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endParaRPr lang="cs-CZ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cs-CZ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4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28800"/>
            <a:ext cx="8686800" cy="4525963"/>
          </a:xfrm>
        </p:spPr>
        <p:txBody>
          <a:bodyPr/>
          <a:lstStyle/>
          <a:p>
            <a:pPr>
              <a:buNone/>
            </a:pPr>
            <a:r>
              <a:rPr lang="cs-CZ" sz="2400" dirty="0" smtClean="0"/>
              <a:t>1. 6.	Narození Michaely Burdové, č.p. 150</a:t>
            </a:r>
          </a:p>
          <a:p>
            <a:pPr>
              <a:buNone/>
            </a:pPr>
            <a:r>
              <a:rPr lang="cs-CZ" sz="2400" dirty="0" smtClean="0"/>
              <a:t>2. 6.	Memoriál Bohouše Březiny a Dětský den, večerní zábava, 	členové SDH a KOŽ</a:t>
            </a:r>
          </a:p>
          <a:p>
            <a:pPr>
              <a:buNone/>
            </a:pPr>
            <a:r>
              <a:rPr lang="cs-CZ" sz="2400" dirty="0" smtClean="0"/>
              <a:t>5. 6.	Dokončení stavby „Osvětlení sportoviště Ohaře“</a:t>
            </a:r>
          </a:p>
          <a:p>
            <a:pPr>
              <a:buNone/>
            </a:pPr>
            <a:r>
              <a:rPr lang="cs-CZ" sz="2400" dirty="0" smtClean="0"/>
              <a:t>7. 6.	† Václav Tomášek, č.p. 91, 94 let</a:t>
            </a:r>
          </a:p>
          <a:p>
            <a:pPr>
              <a:buNone/>
            </a:pPr>
            <a:r>
              <a:rPr lang="cs-CZ" sz="2400" dirty="0" smtClean="0"/>
              <a:t>14. 6.	Šetření průběhu hranic pozemků, hranice silnic, KPÚ</a:t>
            </a:r>
          </a:p>
          <a:p>
            <a:pPr>
              <a:buNone/>
            </a:pPr>
            <a:r>
              <a:rPr lang="cs-CZ" sz="2400" dirty="0" smtClean="0"/>
              <a:t>16. 6.	Plaketová jízda veteránů</a:t>
            </a:r>
          </a:p>
          <a:p>
            <a:pPr>
              <a:buNone/>
            </a:pPr>
            <a:r>
              <a:rPr lang="cs-CZ" sz="2400" dirty="0" smtClean="0"/>
              <a:t>16. – 17. 6.  Krádež svícnů a sošky na místním hřbitově</a:t>
            </a:r>
          </a:p>
          <a:p>
            <a:pPr>
              <a:buNone/>
            </a:pPr>
            <a:r>
              <a:rPr lang="cs-CZ" sz="2400" dirty="0" smtClean="0"/>
              <a:t>18. 6.	Podpis Dohody o poskytnutí dotace na kanalizaci z PRV ČR, 	SZIF Praha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40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cs-CZ" sz="2400" dirty="0" smtClean="0"/>
              <a:t>19. 6.	Šetření stížnosti Š. Černé v MŠ, Česká školní inspekce</a:t>
            </a:r>
          </a:p>
          <a:p>
            <a:pPr>
              <a:buNone/>
            </a:pPr>
            <a:r>
              <a:rPr lang="cs-CZ" sz="2400" dirty="0" smtClean="0"/>
              <a:t>19. – 21. 6.  Šetření průběhu hranic pozemků, KPÚ</a:t>
            </a:r>
          </a:p>
          <a:p>
            <a:pPr>
              <a:buNone/>
            </a:pPr>
            <a:r>
              <a:rPr lang="cs-CZ" sz="2400" dirty="0" smtClean="0"/>
              <a:t>23. 6.	Veřejná schůze ke stavbě kanalizace</a:t>
            </a:r>
          </a:p>
          <a:p>
            <a:pPr>
              <a:buNone/>
            </a:pPr>
            <a:r>
              <a:rPr lang="cs-CZ" sz="2400" dirty="0" smtClean="0"/>
              <a:t>25. 6.	†Jaroslav Pilař, č.p. 26, 88 let</a:t>
            </a:r>
          </a:p>
          <a:p>
            <a:pPr>
              <a:buNone/>
            </a:pPr>
            <a:r>
              <a:rPr lang="cs-CZ" sz="2400" dirty="0" smtClean="0"/>
              <a:t>26. 6.	Podpis Smlouvy o dílo na stavbu kanalizace</a:t>
            </a:r>
          </a:p>
          <a:p>
            <a:pPr>
              <a:buNone/>
            </a:pPr>
            <a:r>
              <a:rPr lang="cs-CZ" sz="2400" dirty="0" smtClean="0"/>
              <a:t>29. 6.	Schválení závěrečné zprávy projektu „Farmářské trhy  	v Ohařích“, MŽP</a:t>
            </a:r>
          </a:p>
          <a:p>
            <a:pPr>
              <a:buNone/>
            </a:pPr>
            <a:r>
              <a:rPr lang="cs-CZ" sz="2400" dirty="0" smtClean="0"/>
              <a:t>29. 6.	Schválení výše příspěvku a textu Smlouvy o poskytnutí 	příspěvku na kanalizaci, zastupitelstvo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41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42</a:t>
            </a:fld>
            <a:endParaRPr lang="cs-CZ" dirty="0"/>
          </a:p>
        </p:txBody>
      </p:sp>
      <p:pic>
        <p:nvPicPr>
          <p:cNvPr id="27651" name="Picture 3" descr="D:\obec-PC obývák\Prezentace 2012\ohare26201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4" descr="D:\obec-PC obývák\Prezentace 2012\ohare262012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56792"/>
            <a:ext cx="3258108" cy="4344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3" name="Picture 5" descr="D:\obec-PC obývák\Prezentace 2012\ohare262012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645024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43</a:t>
            </a:fld>
            <a:endParaRPr lang="cs-CZ" dirty="0"/>
          </a:p>
        </p:txBody>
      </p:sp>
      <p:pic>
        <p:nvPicPr>
          <p:cNvPr id="26625" name="Picture 1" descr="D:\obec-PC obývák\Prezentace 2012\ohare2620122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3654152" cy="4872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7" name="Picture 3" descr="D:\obec-PC obývák\Prezentace 2012\ohare262012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2"/>
            <a:ext cx="3600400" cy="4800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44</a:t>
            </a:fld>
            <a:endParaRPr lang="cs-CZ" dirty="0"/>
          </a:p>
        </p:txBody>
      </p:sp>
      <p:pic>
        <p:nvPicPr>
          <p:cNvPr id="79874" name="Picture 2" descr="D:\obec-PC obývák\Prezentace 2012\ohare2620124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1052736"/>
            <a:ext cx="3726414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9875" name="Picture 3" descr="D:\obec-PC obývák\Prezentace 2012\ohare262012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204864"/>
            <a:ext cx="4392149" cy="3294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9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45</a:t>
            </a:fld>
            <a:endParaRPr lang="cs-CZ" dirty="0"/>
          </a:p>
        </p:txBody>
      </p:sp>
      <p:pic>
        <p:nvPicPr>
          <p:cNvPr id="74754" name="Picture 2" descr="D:\obec-PC obývák\Prezentace 2012\ohare262012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4512501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4755" name="Picture 3" descr="D:\obec-PC obývák\Prezentace 2012\ohare2620124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996952"/>
            <a:ext cx="4392488" cy="3294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46</a:t>
            </a:fld>
            <a:endParaRPr lang="cs-CZ" dirty="0"/>
          </a:p>
        </p:txBody>
      </p:sp>
      <p:pic>
        <p:nvPicPr>
          <p:cNvPr id="5" name="Picture 2" descr="C:\Users\user\Desktop\Prezentace 2012\IMG_77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548" y="1556792"/>
            <a:ext cx="324036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C:\Users\user\Desktop\Prezentace 2012\IMG_978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923928" y="2132856"/>
            <a:ext cx="4712072" cy="3143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r"/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47</a:t>
            </a:fld>
            <a:endParaRPr lang="cs-CZ" dirty="0"/>
          </a:p>
        </p:txBody>
      </p:sp>
      <p:pic>
        <p:nvPicPr>
          <p:cNvPr id="27651" name="Picture 3" descr="C:\Users\user\Desktop\Prezentace 2012\Tomášek Václav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89297">
            <a:off x="870314" y="1095749"/>
            <a:ext cx="3410358" cy="45460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7652" name="Picture 4" descr="C:\Users\user\Desktop\Prezentace 2012\IMG_0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8694">
            <a:off x="4946576" y="1724072"/>
            <a:ext cx="3366374" cy="44884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user\Desktop\Prezentace 2012\16.6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4064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48</a:t>
            </a:fld>
            <a:endParaRPr lang="cs-CZ" dirty="0"/>
          </a:p>
        </p:txBody>
      </p:sp>
      <p:pic>
        <p:nvPicPr>
          <p:cNvPr id="23556" name="Picture 4" descr="C:\Users\user\Desktop\Prezentace 2012\16.6 (2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88840"/>
            <a:ext cx="4032448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4" name="Picture 2" descr="C:\Users\user\Desktop\Prezentace 2012\16.6 (1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356992"/>
            <a:ext cx="43204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user\Desktop\Prezentace 2012\IMG_1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548680"/>
            <a:ext cx="2970330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49</a:t>
            </a:fld>
            <a:endParaRPr lang="cs-CZ" dirty="0"/>
          </a:p>
        </p:txBody>
      </p:sp>
      <p:pic>
        <p:nvPicPr>
          <p:cNvPr id="8195" name="Picture 3" descr="C:\Users\user\Desktop\Prezentace 2012\18.6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852936"/>
            <a:ext cx="2664296" cy="3552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6" name="Picture 4" descr="C:\Users\user\Desktop\Prezentace 2012\18.6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6224" y="2924944"/>
            <a:ext cx="2592288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5</a:t>
            </a:fld>
            <a:endParaRPr lang="cs-CZ" dirty="0"/>
          </a:p>
        </p:txBody>
      </p:sp>
      <p:pic>
        <p:nvPicPr>
          <p:cNvPr id="48129" name="Picture 1" descr="D:\obec-PC obývák\Prezentace 2012\ohareuvodnijednani271201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4224469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0" name="Picture 2" descr="D:\obec-PC obývák\Prezentace 2012\ohareuvodnijednani271201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200128" cy="3150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8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ČERVEN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50</a:t>
            </a:fld>
            <a:endParaRPr lang="cs-CZ" dirty="0"/>
          </a:p>
        </p:txBody>
      </p:sp>
      <p:pic>
        <p:nvPicPr>
          <p:cNvPr id="9218" name="Picture 2" descr="C:\Users\user\Desktop\Prezentace 2012\23.6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6179" y="404664"/>
            <a:ext cx="4280024" cy="3210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C:\Users\user\Desktop\Prezentace 2012\23.6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429000"/>
            <a:ext cx="384042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C:\Users\user\Desktop\Prezentace 2012\23.6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29000"/>
            <a:ext cx="3775968" cy="2831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400" dirty="0" smtClean="0"/>
              <a:t>2. 7.	†Josef Klička, č.p. 74, 84 let</a:t>
            </a:r>
          </a:p>
          <a:p>
            <a:pPr>
              <a:buNone/>
            </a:pPr>
            <a:r>
              <a:rPr lang="cs-CZ" sz="2400" dirty="0" smtClean="0"/>
              <a:t>5. 7.	†František Tahadlo, č.p. 49, 77 let</a:t>
            </a:r>
          </a:p>
          <a:p>
            <a:pPr>
              <a:buNone/>
            </a:pPr>
            <a:r>
              <a:rPr lang="cs-CZ" sz="2400" dirty="0" smtClean="0"/>
              <a:t>20. 7.	Oznámení o zadání zakázky „Ohaře – splašková 	kanalizace a ČOV“</a:t>
            </a:r>
          </a:p>
          <a:p>
            <a:pPr>
              <a:buNone/>
            </a:pPr>
            <a:r>
              <a:rPr lang="cs-CZ" sz="2400" dirty="0" smtClean="0"/>
              <a:t>30. 7.	Podpis smlouvy o kontrolní činnosti na stavbě kanalizace 	(technický dozor investora)</a:t>
            </a:r>
          </a:p>
          <a:p>
            <a:pPr>
              <a:buNone/>
            </a:pPr>
            <a:r>
              <a:rPr lang="cs-CZ" sz="2400" dirty="0" smtClean="0"/>
              <a:t>30. 7.	Podpis smlouvy na výkon činností koordinátora BOZP</a:t>
            </a:r>
          </a:p>
          <a:p>
            <a:pPr>
              <a:buNone/>
            </a:pPr>
            <a:r>
              <a:rPr lang="cs-CZ" sz="2400" dirty="0" smtClean="0"/>
              <a:t>31. 7.	Krádež dvou litinových roštů z kanálů u hřbitova a před 	č.p.7</a:t>
            </a:r>
          </a:p>
          <a:p>
            <a:pPr>
              <a:buNone/>
            </a:pPr>
            <a:r>
              <a:rPr lang="cs-CZ" sz="2400" dirty="0" smtClean="0"/>
              <a:t>Podepisování smluv o příspěvku na kanalizaci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51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52</a:t>
            </a:fld>
            <a:endParaRPr lang="cs-CZ" dirty="0"/>
          </a:p>
        </p:txBody>
      </p:sp>
      <p:pic>
        <p:nvPicPr>
          <p:cNvPr id="1026" name="Picture 2" descr="C:\Users\user\Desktop\Prezentace 2012\Klička Josef st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3355069" cy="43221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7" name="Picture 3" descr="C:\Users\user\Desktop\Prezentace 2012\Klič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8060">
            <a:off x="5249615" y="3282267"/>
            <a:ext cx="2418209" cy="2713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53</a:t>
            </a:fld>
            <a:endParaRPr lang="cs-CZ" dirty="0"/>
          </a:p>
        </p:txBody>
      </p:sp>
      <p:pic>
        <p:nvPicPr>
          <p:cNvPr id="32771" name="Picture 3" descr="C:\Users\user\Desktop\Prezentace 2012\22.10 (7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16077">
            <a:off x="1875881" y="1259459"/>
            <a:ext cx="3456384" cy="4608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 descr="C:\Users\user\Desktop\Prezentace 2012\Tahadlo_za ml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8996">
            <a:off x="5425496" y="2982809"/>
            <a:ext cx="2395966" cy="3184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ČERVENEC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54</a:t>
            </a:fld>
            <a:endParaRPr lang="cs-CZ" dirty="0"/>
          </a:p>
        </p:txBody>
      </p:sp>
      <p:pic>
        <p:nvPicPr>
          <p:cNvPr id="12290" name="Picture 2" descr="C:\Users\user\Desktop\Prezentace 2012\Krádež roštů_1.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2" y="1628800"/>
            <a:ext cx="3294366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C:\Users\user\Desktop\Prezentace 2012\Krádež roštů_1.8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680520" cy="351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400" dirty="0" smtClean="0"/>
              <a:t>1. 8.	Předání staveniště zhotoviteli stavby „Ohaře – splašková 	kanalizace a ČOV“</a:t>
            </a:r>
          </a:p>
          <a:p>
            <a:pPr>
              <a:buNone/>
            </a:pPr>
            <a:r>
              <a:rPr lang="cs-CZ" sz="2400" dirty="0" smtClean="0"/>
              <a:t>1. 8.	Kolaudační souhlas ke stavbě „Osvětlení sportoviště“</a:t>
            </a:r>
          </a:p>
          <a:p>
            <a:pPr>
              <a:buNone/>
            </a:pPr>
            <a:r>
              <a:rPr lang="cs-CZ" sz="2400" dirty="0" smtClean="0"/>
              <a:t>1. 8.	Václav Morávek, č.p. 16 – 65 let</a:t>
            </a:r>
          </a:p>
          <a:p>
            <a:pPr>
              <a:buNone/>
            </a:pPr>
            <a:r>
              <a:rPr lang="cs-CZ" sz="2400" dirty="0" smtClean="0"/>
              <a:t>1. 8.	Nástup J. Prokůpka, č.p. 151 na veřejnou službu</a:t>
            </a:r>
          </a:p>
          <a:p>
            <a:pPr>
              <a:buNone/>
            </a:pPr>
            <a:r>
              <a:rPr lang="cs-CZ" sz="2400" dirty="0" smtClean="0"/>
              <a:t>2. 8.	Oprava rozhlasu u č.p. 117, O. Pospíšil, č.p. 57</a:t>
            </a:r>
          </a:p>
          <a:p>
            <a:pPr>
              <a:buNone/>
            </a:pPr>
            <a:r>
              <a:rPr lang="cs-CZ" sz="2400" dirty="0" smtClean="0"/>
              <a:t>7. 8.	Marie Slavíková, č.p. 112 – 90 let</a:t>
            </a:r>
          </a:p>
          <a:p>
            <a:pPr>
              <a:buNone/>
            </a:pPr>
            <a:r>
              <a:rPr lang="cs-CZ" sz="2400" dirty="0" smtClean="0"/>
              <a:t>8. 8.	Vladimír Novotný, č.p. 112 – 75</a:t>
            </a:r>
          </a:p>
          <a:p>
            <a:pPr>
              <a:buNone/>
            </a:pPr>
            <a:r>
              <a:rPr lang="cs-CZ" sz="2400" dirty="0" smtClean="0"/>
              <a:t>18. 8.	Hana Svobodová, č.p. 109 – 80 let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55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>
              <a:buNone/>
            </a:pPr>
            <a:r>
              <a:rPr lang="cs-CZ" sz="2400" dirty="0" smtClean="0"/>
              <a:t>22. 8.	Nabytí právní moci dodatečného povolení stavby 	pergoly</a:t>
            </a:r>
          </a:p>
          <a:p>
            <a:pPr>
              <a:buNone/>
            </a:pPr>
            <a:r>
              <a:rPr lang="cs-CZ" sz="2400" dirty="0" smtClean="0"/>
              <a:t>23. 8.	Jednání Mgr. Kasala a JUDr. Matějíčka – spor mezi  	ředitelkou MŠ 	a zřizovatelem ve věci snížení příplatku</a:t>
            </a:r>
          </a:p>
          <a:p>
            <a:pPr>
              <a:buNone/>
            </a:pPr>
            <a:r>
              <a:rPr lang="cs-CZ" sz="2400" dirty="0" smtClean="0"/>
              <a:t>		za vedení</a:t>
            </a:r>
          </a:p>
          <a:p>
            <a:pPr>
              <a:buNone/>
            </a:pPr>
            <a:r>
              <a:rPr lang="cs-CZ" sz="2400" dirty="0" smtClean="0"/>
              <a:t>25. 8.	Miloslava Špinková, č.p. 135 – 90 let</a:t>
            </a:r>
          </a:p>
          <a:p>
            <a:pPr>
              <a:buNone/>
            </a:pPr>
            <a:r>
              <a:rPr lang="cs-CZ" sz="2400" dirty="0" smtClean="0"/>
              <a:t>29. 8.	Žádost o potvrzení existence stavby požární zbrojnice</a:t>
            </a:r>
          </a:p>
          <a:p>
            <a:pPr>
              <a:buNone/>
            </a:pPr>
            <a:r>
              <a:rPr lang="cs-CZ" sz="2400" dirty="0" smtClean="0"/>
              <a:t>30. 8.	Návštěva Ing. J. Maňhala, Česká pošta – napojení 	objektu č.p. 34 na kanalizaci</a:t>
            </a:r>
          </a:p>
          <a:p>
            <a:pPr>
              <a:buNone/>
            </a:pPr>
            <a:r>
              <a:rPr lang="cs-CZ" sz="2400" dirty="0" smtClean="0"/>
              <a:t>Podepisování smluv o příspěvku na kanalizaci</a:t>
            </a:r>
          </a:p>
          <a:p>
            <a:pPr>
              <a:buNone/>
            </a:pPr>
            <a:r>
              <a:rPr lang="cs-CZ" sz="2400" dirty="0" smtClean="0"/>
              <a:t>Děti na řece Berounce, SDH Ohaře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56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SRPEN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57</a:t>
            </a:fld>
            <a:endParaRPr lang="cs-CZ" dirty="0"/>
          </a:p>
        </p:txBody>
      </p:sp>
      <p:pic>
        <p:nvPicPr>
          <p:cNvPr id="19457" name="Picture 1" descr="D:\obec-PC obývák\Prezentace 2012\13_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11560" y="1052736"/>
            <a:ext cx="393643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Picture 2" descr="D:\obec-PC obývák\Prezentace 2012\1_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788024" y="1556792"/>
            <a:ext cx="3967989" cy="2975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9" name="Picture 3" descr="D:\obec-PC obývák\Prezentace 2012\15_3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2915816" y="3717032"/>
            <a:ext cx="3703960" cy="2777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>
              <a:buNone/>
            </a:pPr>
            <a:r>
              <a:rPr lang="cs-CZ" sz="2400" dirty="0" smtClean="0"/>
              <a:t>1. 9.	Rozloučení s prázdninami, volejbalový turnaj, SDH  a KOŽ</a:t>
            </a:r>
          </a:p>
          <a:p>
            <a:pPr>
              <a:buNone/>
            </a:pPr>
            <a:r>
              <a:rPr lang="cs-CZ" sz="2400" dirty="0" smtClean="0"/>
              <a:t>3. 9.	Podpis smlouvy na výkon autorského dozoru</a:t>
            </a:r>
          </a:p>
          <a:p>
            <a:pPr>
              <a:buNone/>
            </a:pPr>
            <a:r>
              <a:rPr lang="cs-CZ" sz="2400" dirty="0" smtClean="0"/>
              <a:t>6. 9.	Ořez dvou stromů v obci, fa Kotys</a:t>
            </a:r>
          </a:p>
          <a:p>
            <a:pPr>
              <a:buNone/>
            </a:pPr>
            <a:r>
              <a:rPr lang="cs-CZ" sz="2400" dirty="0" smtClean="0"/>
              <a:t>8. 9. 	Očkování psů</a:t>
            </a:r>
          </a:p>
          <a:p>
            <a:pPr>
              <a:buNone/>
            </a:pPr>
            <a:r>
              <a:rPr lang="cs-CZ" sz="2400" dirty="0" smtClean="0"/>
              <a:t>9. 9.	Koncert René Kubelíka a Miloslava Klause</a:t>
            </a:r>
          </a:p>
          <a:p>
            <a:pPr>
              <a:buNone/>
            </a:pPr>
            <a:r>
              <a:rPr lang="cs-CZ" sz="2400" dirty="0" smtClean="0"/>
              <a:t>11. 9.	Setkání s kandidáty na hejtmana, KÚSK Praha</a:t>
            </a:r>
          </a:p>
          <a:p>
            <a:pPr>
              <a:buNone/>
            </a:pPr>
            <a:r>
              <a:rPr lang="cs-CZ" sz="2400" dirty="0" smtClean="0"/>
              <a:t>13. 9.	Přidělení č.p. 161 pro nový rodinný dům, D. Suchý</a:t>
            </a:r>
          </a:p>
          <a:p>
            <a:pPr>
              <a:buNone/>
            </a:pPr>
            <a:r>
              <a:rPr lang="cs-CZ" sz="2400" dirty="0" smtClean="0"/>
              <a:t>18. 9.	Návštěva daňového poradce Ing. R. Dvořáka, DPH</a:t>
            </a:r>
          </a:p>
          <a:p>
            <a:pPr>
              <a:buNone/>
            </a:pPr>
            <a:r>
              <a:rPr lang="cs-CZ" sz="2400" dirty="0" smtClean="0"/>
              <a:t>18. 9.	Otevírání obálek a hodnocení nabídek na službu 	„Projektové práce na domovní přípojky“ 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58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>
              <a:buNone/>
            </a:pPr>
            <a:r>
              <a:rPr lang="cs-CZ" sz="2400" dirty="0" smtClean="0"/>
              <a:t>19. 9.	Marie Pačesová, č.p. 139 – 65 let</a:t>
            </a:r>
          </a:p>
          <a:p>
            <a:pPr>
              <a:buNone/>
            </a:pPr>
            <a:r>
              <a:rPr lang="cs-CZ" sz="2400" dirty="0" smtClean="0"/>
              <a:t>19. 9.	Podání přihlášky k registraci k dani z přidané hodnoty</a:t>
            </a:r>
          </a:p>
          <a:p>
            <a:pPr>
              <a:buNone/>
            </a:pPr>
            <a:r>
              <a:rPr lang="cs-CZ" sz="2400" dirty="0" smtClean="0"/>
              <a:t>19. – 20. 9.  Šetření průběhu hranic, KPÚ	</a:t>
            </a:r>
          </a:p>
          <a:p>
            <a:pPr>
              <a:buNone/>
            </a:pPr>
            <a:r>
              <a:rPr lang="cs-CZ" sz="2400" dirty="0" smtClean="0"/>
              <a:t>24. 9.	Podpis smlouvy na provedení záchranného 	archeologického výzkumu, stavba kanalizace</a:t>
            </a:r>
            <a:endParaRPr lang="cs-CZ" sz="24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cs-CZ" sz="2400" dirty="0" smtClean="0"/>
              <a:t>26. 9.	Taktické cvičení složek IZS, křižovatka Jestřabí Lhota – 	Volárna</a:t>
            </a:r>
          </a:p>
          <a:p>
            <a:pPr>
              <a:buNone/>
            </a:pPr>
            <a:r>
              <a:rPr lang="cs-CZ" sz="2400" dirty="0" smtClean="0"/>
              <a:t>27. 9.	Oprava silnice a chodníku, SÚS</a:t>
            </a:r>
          </a:p>
          <a:p>
            <a:pPr>
              <a:buNone/>
            </a:pPr>
            <a:r>
              <a:rPr lang="cs-CZ" sz="2400" dirty="0" smtClean="0"/>
              <a:t>27. 9.	Svatováclavský koncert, Collegium musicum Kolín a hosté</a:t>
            </a:r>
          </a:p>
          <a:p>
            <a:pPr>
              <a:buNone/>
            </a:pPr>
            <a:r>
              <a:rPr lang="cs-CZ" sz="2400" dirty="0" smtClean="0"/>
              <a:t>Oprava přípojky O2, u č.p. 142, O2</a:t>
            </a:r>
          </a:p>
          <a:p>
            <a:pPr>
              <a:buNone/>
            </a:pPr>
            <a:r>
              <a:rPr lang="cs-CZ" sz="2400" dirty="0" smtClean="0"/>
              <a:t>Podepisování smluv o příspěvku na kanalizaci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59</a:t>
            </a:fld>
            <a:endParaRPr lang="cs-CZ" dirty="0"/>
          </a:p>
        </p:txBody>
      </p:sp>
      <p:pic>
        <p:nvPicPr>
          <p:cNvPr id="5" name="09 For No On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172400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6</a:t>
            </a:fld>
            <a:endParaRPr lang="cs-CZ" dirty="0"/>
          </a:p>
        </p:txBody>
      </p:sp>
      <p:pic>
        <p:nvPicPr>
          <p:cNvPr id="1026" name="Picture 2" descr="C:\Users\user\Desktop\Prezentace 2012\Prodejna masa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4496048" cy="3372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Desktop\Prezentace 2012\Prodejna ma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068960"/>
            <a:ext cx="4464496" cy="3348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60</a:t>
            </a:fld>
            <a:endParaRPr lang="cs-CZ" dirty="0"/>
          </a:p>
        </p:txBody>
      </p:sp>
      <p:pic>
        <p:nvPicPr>
          <p:cNvPr id="16385" name="Picture 1" descr="D:\obec-PC obývák\Prezentace 2012\oharevolejbal1920120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D:\obec-PC obývák\Prezentace 2012\oharevolejbal192012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3912096" cy="2934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 descr="D:\obec-PC obývák\Prezentace 2012\oharevolejbal192012186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44008" y="2060848"/>
            <a:ext cx="4272136" cy="3204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61</a:t>
            </a:fld>
            <a:endParaRPr lang="cs-CZ"/>
          </a:p>
        </p:txBody>
      </p:sp>
      <p:pic>
        <p:nvPicPr>
          <p:cNvPr id="15363" name="Picture 3" descr="D:\obec-PC obývák\Prezentace 2012\oharekubelikklaus992012023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67544" y="548680"/>
            <a:ext cx="3912096" cy="2934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4" name="Picture 4" descr="D:\obec-PC obývák\Prezentace 2012\oharekubelikklaus99201201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7544" y="3573016"/>
            <a:ext cx="393643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5" name="Picture 5" descr="D:\obec-PC obývák\Prezentace 2012\oharekubelikklaus99201202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067944" y="1916832"/>
            <a:ext cx="4704184" cy="3528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62</a:t>
            </a:fld>
            <a:endParaRPr lang="cs-CZ" dirty="0"/>
          </a:p>
        </p:txBody>
      </p:sp>
      <p:pic>
        <p:nvPicPr>
          <p:cNvPr id="73730" name="Picture 2" descr="D:\obec-PC obývák\Prezentace 2012\kpu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325434" cy="4433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3731" name="Picture 3" descr="D:\obec-PC obývák\Prezentace 2012\kpu2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988840"/>
            <a:ext cx="4512501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63</a:t>
            </a:fld>
            <a:endParaRPr lang="cs-CZ" dirty="0"/>
          </a:p>
        </p:txBody>
      </p:sp>
      <p:pic>
        <p:nvPicPr>
          <p:cNvPr id="72707" name="Picture 3" descr="D:\obec-PC obývák\Prezentace 2012\26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4536504" cy="3402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2708" name="Picture 4" descr="D:\obec-PC obývák\Prezentace 2012\269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08920"/>
            <a:ext cx="4424040" cy="3318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64</a:t>
            </a:fld>
            <a:endParaRPr lang="cs-CZ" dirty="0"/>
          </a:p>
        </p:txBody>
      </p:sp>
      <p:pic>
        <p:nvPicPr>
          <p:cNvPr id="26626" name="Picture 2" descr="C:\Users\user\Desktop\Prezentace 2012\27.9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4640064" cy="3480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627" name="Picture 3" descr="C:\Users\user\Desktop\Prezentace 2012\27.9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988840"/>
            <a:ext cx="3078342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65</a:t>
            </a:fld>
            <a:endParaRPr lang="cs-CZ" dirty="0"/>
          </a:p>
        </p:txBody>
      </p:sp>
      <p:pic>
        <p:nvPicPr>
          <p:cNvPr id="17410" name="Picture 2" descr="C:\Users\user\Desktop\Prezentace 2012\září_201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4464496" cy="3348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C:\Users\user\Desktop\Prezentace 2012\září_201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5" y="3212976"/>
            <a:ext cx="4088003" cy="3066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ZÁŘÍ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66</a:t>
            </a:fld>
            <a:endParaRPr lang="cs-CZ" dirty="0"/>
          </a:p>
        </p:txBody>
      </p:sp>
      <p:pic>
        <p:nvPicPr>
          <p:cNvPr id="71683" name="Picture 3" descr="D:\obec-PC obývák\Prezentace 2012\oharecollegiummusicum279201203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67544" y="548680"/>
            <a:ext cx="4632176" cy="3474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684" name="Picture 4" descr="D:\obec-PC obývák\Prezentace 2012\oharecollegiummusicum279201205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139952" y="2636912"/>
            <a:ext cx="4632176" cy="3474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1. 10.	Obec se stává dobrovolným plátcem DPH</a:t>
            </a:r>
          </a:p>
          <a:p>
            <a:pPr>
              <a:buNone/>
            </a:pPr>
            <a:r>
              <a:rPr lang="cs-CZ" sz="2400" dirty="0" smtClean="0"/>
              <a:t>2. 10.	Podpis Smlouvy o dílo na projektové práce na domovní 	přípojky, Jaroslav Hobl, Cheb</a:t>
            </a:r>
          </a:p>
          <a:p>
            <a:pPr>
              <a:buNone/>
            </a:pPr>
            <a:r>
              <a:rPr lang="cs-CZ" sz="2400" dirty="0" smtClean="0"/>
              <a:t>4. 10.	Porada starostů, Kolín</a:t>
            </a:r>
          </a:p>
          <a:p>
            <a:pPr>
              <a:buNone/>
            </a:pPr>
            <a:r>
              <a:rPr lang="cs-CZ" sz="2400" dirty="0" smtClean="0"/>
              <a:t>7. 10.	Olympiáda MŠ, hřiště Jestřabí Lhota</a:t>
            </a:r>
          </a:p>
          <a:p>
            <a:pPr>
              <a:buNone/>
            </a:pPr>
            <a:r>
              <a:rPr lang="cs-CZ" sz="2400" dirty="0" smtClean="0"/>
              <a:t>12. – 13. 10.  Volby do Zastupitelstva Středočeského kraje</a:t>
            </a:r>
          </a:p>
          <a:p>
            <a:pPr>
              <a:buNone/>
            </a:pPr>
            <a:r>
              <a:rPr lang="cs-CZ" sz="2400" dirty="0" smtClean="0"/>
              <a:t>13. 10.	XII. Hubertova jízda – Jiří Převrátil, Jestřabí Lhota</a:t>
            </a:r>
          </a:p>
          <a:p>
            <a:pPr>
              <a:buNone/>
            </a:pPr>
            <a:r>
              <a:rPr lang="cs-CZ" sz="2400" dirty="0" smtClean="0"/>
              <a:t>15. 10.	Zahájení prací na stavbě „Ohaře – splašková kanalizace a 	ČOV, výtlak z ČOV do Chrčické svodnice</a:t>
            </a:r>
          </a:p>
          <a:p>
            <a:pPr>
              <a:buNone/>
            </a:pPr>
            <a:r>
              <a:rPr lang="cs-CZ" sz="2400" dirty="0" smtClean="0"/>
              <a:t>15. 10.	Vlasta Puldová, č .p. 45 – 65 let</a:t>
            </a:r>
          </a:p>
          <a:p>
            <a:pPr>
              <a:buNone/>
            </a:pPr>
            <a:r>
              <a:rPr lang="cs-CZ" sz="2400" dirty="0" smtClean="0"/>
              <a:t>16. 10.	†Miloslava Špinková, č.p. 35, 90 let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67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17. 10.	Žádost o zřízení nového odběrného místa, přípojka NN 	pro ČOV</a:t>
            </a:r>
          </a:p>
          <a:p>
            <a:pPr>
              <a:buNone/>
            </a:pPr>
            <a:r>
              <a:rPr lang="cs-CZ" sz="2400" dirty="0" smtClean="0"/>
              <a:t>23. 10.	Narození Marie Prokůpkové, č.p. 103</a:t>
            </a:r>
          </a:p>
          <a:p>
            <a:pPr>
              <a:buNone/>
            </a:pPr>
            <a:r>
              <a:rPr lang="cs-CZ" sz="2400" dirty="0" smtClean="0"/>
              <a:t>23. 10.	Narození Daniela Kadlece, č.p. 113</a:t>
            </a:r>
          </a:p>
          <a:p>
            <a:pPr>
              <a:buNone/>
            </a:pPr>
            <a:r>
              <a:rPr lang="cs-CZ" sz="2400" dirty="0" smtClean="0"/>
              <a:t>27. 10.	Návštěva pivovaru Velké Popovice – OÚ, KOŽ a SDH</a:t>
            </a:r>
          </a:p>
          <a:p>
            <a:pPr>
              <a:buNone/>
            </a:pPr>
            <a:r>
              <a:rPr lang="cs-CZ" sz="2400" dirty="0" smtClean="0"/>
              <a:t>27. 10.	První sníh</a:t>
            </a:r>
          </a:p>
          <a:p>
            <a:pPr>
              <a:buNone/>
            </a:pPr>
            <a:r>
              <a:rPr lang="cs-CZ" sz="2400" dirty="0" smtClean="0"/>
              <a:t>28. 10.	Narození Antonína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smtClean="0">
                <a:solidFill>
                  <a:schemeClr val="tx1"/>
                </a:solidFill>
              </a:rPr>
              <a:t>Kosa</a:t>
            </a:r>
            <a:r>
              <a:rPr lang="cs-CZ" sz="2400" dirty="0" smtClean="0"/>
              <a:t>, č.p. 54</a:t>
            </a:r>
          </a:p>
          <a:p>
            <a:pPr>
              <a:buNone/>
            </a:pPr>
            <a:r>
              <a:rPr lang="cs-CZ" sz="2400" dirty="0" smtClean="0"/>
              <a:t>29. 10.	Potvrzení fyzické existence stavby požární zbrojnice</a:t>
            </a:r>
          </a:p>
          <a:p>
            <a:pPr>
              <a:buNone/>
            </a:pPr>
            <a:r>
              <a:rPr lang="cs-CZ" sz="2400" dirty="0" smtClean="0"/>
              <a:t>Návštěvy nemovitostí – projektování domovních přípojek</a:t>
            </a:r>
          </a:p>
          <a:p>
            <a:pPr>
              <a:buNone/>
            </a:pPr>
            <a:r>
              <a:rPr lang="cs-CZ" sz="2400" dirty="0" smtClean="0"/>
              <a:t>Podepisování smluv o příspěvku na kanalizaci</a:t>
            </a:r>
            <a:endParaRPr lang="cs-CZ" sz="2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68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69</a:t>
            </a:fld>
            <a:endParaRPr lang="cs-CZ" dirty="0"/>
          </a:p>
        </p:txBody>
      </p:sp>
      <p:pic>
        <p:nvPicPr>
          <p:cNvPr id="1026" name="Picture 2" descr="D:\obec-PC obývák\Prezentace 2012\olympiada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04864"/>
            <a:ext cx="4081636" cy="3061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D:\obec-PC obývák\Prezentace 2012\olympiadaMS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393643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D:\obec-PC obývák\Prezentace 2012\olympiadaMS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384042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7</a:t>
            </a:fld>
            <a:endParaRPr lang="cs-CZ"/>
          </a:p>
        </p:txBody>
      </p:sp>
      <p:pic>
        <p:nvPicPr>
          <p:cNvPr id="2050" name="Picture 2" descr="C:\Users\user\Desktop\Prezentace 2012\28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24744"/>
            <a:ext cx="3835363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70</a:t>
            </a:fld>
            <a:endParaRPr lang="cs-CZ" dirty="0"/>
          </a:p>
        </p:txBody>
      </p:sp>
      <p:pic>
        <p:nvPicPr>
          <p:cNvPr id="70660" name="Picture 4" descr="D:\obec-PC obývák\Prezentace 2012\VOLBY_ZSK_výsled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4388211" cy="5983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6" name="Picture 2" descr="C:\Users\user\Desktop\Prezentace 2012\Volební komise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2856"/>
            <a:ext cx="3823973" cy="2867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71</a:t>
            </a:fld>
            <a:endParaRPr lang="cs-CZ" dirty="0"/>
          </a:p>
        </p:txBody>
      </p:sp>
      <p:pic>
        <p:nvPicPr>
          <p:cNvPr id="4100" name="Picture 4" descr="D:\obec-PC obývák\Prezentace 2012\hubertohare22102012ws01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83568" y="764704"/>
            <a:ext cx="4392488" cy="2917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D:\obec-PC obývák\Prezentace 2012\hubertohare22102012ws04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7544" y="3717032"/>
            <a:ext cx="4338149" cy="2881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2" name="Picture 6" descr="D:\obec-PC obývák\Prezentace 2012\hubertohare22102012ws123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148064" y="1556792"/>
            <a:ext cx="3222675" cy="4851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72</a:t>
            </a:fld>
            <a:endParaRPr lang="cs-CZ" dirty="0"/>
          </a:p>
        </p:txBody>
      </p:sp>
      <p:pic>
        <p:nvPicPr>
          <p:cNvPr id="10242" name="Picture 2" descr="C:\Users\user\Desktop\Prezentace 2012\2012_10_18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4856088" cy="3642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3" name="Picture 3" descr="C:\Users\user\Desktop\Prezentace 2012\2012_10_18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700808"/>
            <a:ext cx="4448043" cy="3336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4" name="Picture 4" descr="C:\Users\user\Desktop\Prezentace 2012\2012_10_18 (1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005064"/>
            <a:ext cx="3559944" cy="2669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6588224" y="6237312"/>
            <a:ext cx="2133600" cy="476250"/>
          </a:xfrm>
        </p:spPr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73</a:t>
            </a:fld>
            <a:endParaRPr lang="cs-CZ" dirty="0"/>
          </a:p>
        </p:txBody>
      </p:sp>
      <p:pic>
        <p:nvPicPr>
          <p:cNvPr id="11266" name="Picture 2" descr="C:\Users\user\Desktop\Prezentace 2012\2012_10_18 (1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4372881" cy="3279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7" name="Picture 3" descr="C:\Users\user\Desktop\Prezentace 2012\2012_11_8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628800"/>
            <a:ext cx="324036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8" name="Picture 4" descr="C:\Users\user\Desktop\Prezentace 2012\2012_11_8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2780927"/>
            <a:ext cx="2877784" cy="3837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74</a:t>
            </a:fld>
            <a:endParaRPr lang="cs-CZ" dirty="0"/>
          </a:p>
        </p:txBody>
      </p:sp>
      <p:pic>
        <p:nvPicPr>
          <p:cNvPr id="2050" name="Picture 2" descr="D:\Fotografie 2012\Špinková Miloslava\Špinková Miloslava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1758">
            <a:off x="1451290" y="921625"/>
            <a:ext cx="3398887" cy="47056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1" name="Picture 3" descr="D:\Fotografie 2012\Špinková Miloslava\Špinková Milosla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9744">
            <a:off x="4810590" y="2020275"/>
            <a:ext cx="2716583" cy="42093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05 Angel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7668344" y="26064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75</a:t>
            </a:fld>
            <a:endParaRPr lang="cs-CZ" dirty="0"/>
          </a:p>
        </p:txBody>
      </p:sp>
      <p:pic>
        <p:nvPicPr>
          <p:cNvPr id="6" name="Picture 4" descr="D:\obec-PC obývák\Prezentace 2012\Kadlec Daniel_23.10.2012_bez text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271573" cy="3219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9636" name="Picture 4" descr="D:\obec-PC obývák\Prezentace 2012\Prokůpková Marie_23.10.2012_bez text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284984"/>
            <a:ext cx="4416152" cy="3063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user\Desktop\Prezentace 2012\Velké Popovice_27.10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4280024" cy="3210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76</a:t>
            </a:fld>
            <a:endParaRPr lang="cs-CZ" dirty="0"/>
          </a:p>
        </p:txBody>
      </p:sp>
      <p:pic>
        <p:nvPicPr>
          <p:cNvPr id="77826" name="Picture 2" descr="D:\obec-PC obývák\Prezentace 2012\oharevelkepopovice201201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932040" y="2060848"/>
            <a:ext cx="3984442" cy="29883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6" name="Picture 2" descr="C:\Users\user\Desktop\Prezentace 2012\Velké Popovice_27.10 (38)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11560" y="3573016"/>
            <a:ext cx="3919984" cy="2939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77</a:t>
            </a:fld>
            <a:endParaRPr lang="cs-CZ" dirty="0"/>
          </a:p>
        </p:txBody>
      </p:sp>
      <p:pic>
        <p:nvPicPr>
          <p:cNvPr id="4" name="Picture 4" descr="D:\obec-PC obývák\Prezentace 2012\oharevelkepopovice2012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132856"/>
            <a:ext cx="3936437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0" name="Picture 2" descr="C:\Users\user\Desktop\Prezentace 2012\Velké Popovice_27.10 (5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616061" cy="3462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532" name="Picture 4" descr="C:\Users\user\Desktop\Prezentace 2012\Velké Popovice_27.10 (7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45024"/>
            <a:ext cx="3919984" cy="2939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ŘÍJEN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78</a:t>
            </a:fld>
            <a:endParaRPr lang="cs-CZ" dirty="0"/>
          </a:p>
        </p:txBody>
      </p:sp>
      <p:pic>
        <p:nvPicPr>
          <p:cNvPr id="12293" name="Picture 5" descr="D:\obec-PC obývák\Prezentace 2012\Kos Antonín_28.10.2012_bez text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5414" y="1916832"/>
            <a:ext cx="5992930" cy="3850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lnSpcReduction="10000"/>
          </a:bodyPr>
          <a:lstStyle/>
          <a:p>
            <a:pPr marL="457200" indent="-457200">
              <a:buNone/>
            </a:pPr>
            <a:r>
              <a:rPr lang="cs-CZ" sz="2400" dirty="0" smtClean="0"/>
              <a:t>1. 11.	Vychází kniha „Po boku – Manželky našich premiérů“, 	kapitola o Marii Beranové, </a:t>
            </a:r>
            <a:r>
              <a:rPr lang="cs-CZ" sz="2400" dirty="0" smtClean="0"/>
              <a:t>roz</a:t>
            </a:r>
            <a:r>
              <a:rPr lang="cs-CZ" sz="2400" dirty="0" smtClean="0"/>
              <a:t>ené</a:t>
            </a:r>
            <a:r>
              <a:rPr lang="cs-CZ" sz="2400" dirty="0" smtClean="0"/>
              <a:t> </a:t>
            </a:r>
            <a:r>
              <a:rPr lang="cs-CZ" sz="2400" dirty="0" smtClean="0"/>
              <a:t>Pilařové</a:t>
            </a:r>
          </a:p>
          <a:p>
            <a:pPr>
              <a:buNone/>
            </a:pPr>
            <a:r>
              <a:rPr lang="cs-CZ" sz="2400" dirty="0" smtClean="0"/>
              <a:t>5. 11.	Žádost o zápis stavby požární zbrojnice do katastru 	nemovitosti</a:t>
            </a:r>
          </a:p>
          <a:p>
            <a:pPr>
              <a:buNone/>
            </a:pPr>
            <a:r>
              <a:rPr lang="cs-CZ" sz="2400" dirty="0" smtClean="0"/>
              <a:t>9. 11.	Hana Valášková, č.p. 34 – 70 let</a:t>
            </a:r>
          </a:p>
          <a:p>
            <a:pPr>
              <a:buNone/>
            </a:pPr>
            <a:r>
              <a:rPr lang="cs-CZ" sz="2400" dirty="0" smtClean="0"/>
              <a:t>10. 11.	Svoz velkoobjemového a nebezpečného odpadu</a:t>
            </a:r>
          </a:p>
          <a:p>
            <a:pPr>
              <a:buNone/>
            </a:pPr>
            <a:r>
              <a:rPr lang="cs-CZ" sz="2400" dirty="0" smtClean="0"/>
              <a:t>14. 11.	Ukončení stavebních prací na výtlaku z ČOV a stavbě 	přípojky NN k ČOV</a:t>
            </a:r>
          </a:p>
          <a:p>
            <a:pPr>
              <a:buNone/>
            </a:pPr>
            <a:r>
              <a:rPr lang="cs-CZ" sz="2400" dirty="0" smtClean="0"/>
              <a:t>14. 11.	Jednání příznivců hnutí STAN o situaci po volbách do 	krajského zastupitelstva, Ždánice</a:t>
            </a:r>
          </a:p>
          <a:p>
            <a:pPr>
              <a:buNone/>
            </a:pPr>
            <a:r>
              <a:rPr lang="cs-CZ" sz="2400" dirty="0" smtClean="0"/>
              <a:t>17. 11.	Podzimní hon, Občanské sdružení myslivců Ohaře</a:t>
            </a:r>
          </a:p>
          <a:p>
            <a:pPr>
              <a:buNone/>
            </a:pPr>
            <a:r>
              <a:rPr lang="cs-CZ" sz="2400" dirty="0" smtClean="0"/>
              <a:t>30. 11.	Adventní setkání, rozsvícení vánočního stromu</a:t>
            </a:r>
          </a:p>
          <a:p>
            <a:pPr>
              <a:buNone/>
            </a:pPr>
            <a:r>
              <a:rPr lang="cs-CZ" sz="2400" dirty="0" smtClean="0"/>
              <a:t>Návštěvy nemovitostí – projektování domovních přípojek</a:t>
            </a:r>
          </a:p>
          <a:p>
            <a:pPr>
              <a:buNone/>
            </a:pPr>
            <a:r>
              <a:rPr lang="cs-CZ" sz="2400" dirty="0" smtClean="0"/>
              <a:t>Podepisování smluv o příspěvku na kanalizaci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79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8</a:t>
            </a:fld>
            <a:endParaRPr lang="cs-CZ" dirty="0"/>
          </a:p>
        </p:txBody>
      </p:sp>
      <p:pic>
        <p:nvPicPr>
          <p:cNvPr id="47106" name="Picture 2" descr="D:\obec-PC obývák\Prezentace 2012\Pačes Jaroslav_30.1.2012_bez text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44824"/>
            <a:ext cx="5801787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80</a:t>
            </a:fld>
            <a:endParaRPr lang="cs-CZ" dirty="0"/>
          </a:p>
        </p:txBody>
      </p:sp>
      <p:pic>
        <p:nvPicPr>
          <p:cNvPr id="1026" name="Picture 2" descr="C:\Users\user\Desktop\Prezentace 2012\Po boku - kniha - říjen 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3816424" cy="5896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D:\obec-PC obývák\Prezentace 2012\Marie Beranová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04864"/>
            <a:ext cx="3998563" cy="2713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ovéPole 7"/>
          <p:cNvSpPr txBox="1"/>
          <p:nvPr/>
        </p:nvSpPr>
        <p:spPr>
          <a:xfrm>
            <a:off x="5220072" y="5085184"/>
            <a:ext cx="3174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tx2"/>
                </a:solidFill>
              </a:rPr>
              <a:t>Marie Beranová, </a:t>
            </a:r>
            <a:r>
              <a:rPr lang="cs-CZ" b="1" dirty="0" err="1" smtClean="0">
                <a:solidFill>
                  <a:schemeClr val="tx2"/>
                </a:solidFill>
              </a:rPr>
              <a:t>roz</a:t>
            </a:r>
            <a:r>
              <a:rPr lang="cs-CZ" b="1" dirty="0" smtClean="0">
                <a:solidFill>
                  <a:schemeClr val="tx2"/>
                </a:solidFill>
              </a:rPr>
              <a:t>. Pilařová</a:t>
            </a:r>
            <a:endParaRPr lang="cs-CZ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81</a:t>
            </a:fld>
            <a:endParaRPr lang="cs-CZ" dirty="0"/>
          </a:p>
        </p:txBody>
      </p:sp>
      <p:pic>
        <p:nvPicPr>
          <p:cNvPr id="15362" name="Picture 2" descr="C:\Users\user\Desktop\Prezentace 2012\IMG_9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4248472" cy="3186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C:\Users\user\Desktop\Prezentace 2012\IMG_9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76872"/>
            <a:ext cx="4104456" cy="307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82</a:t>
            </a:fld>
            <a:endParaRPr lang="cs-CZ" dirty="0"/>
          </a:p>
        </p:txBody>
      </p:sp>
      <p:pic>
        <p:nvPicPr>
          <p:cNvPr id="3075" name="Picture 3" descr="C:\Users\user\Desktop\Prezentace 2012\12.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3186354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user\Desktop\Prezentace 2012\17.10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064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C:\Users\user\Desktop\Prezentace 2012\12.10 (2)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331640" y="3645024"/>
            <a:ext cx="4039997" cy="3029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LISTOPAD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83</a:t>
            </a:fld>
            <a:endParaRPr lang="cs-CZ" dirty="0"/>
          </a:p>
        </p:txBody>
      </p:sp>
      <p:pic>
        <p:nvPicPr>
          <p:cNvPr id="9217" name="Picture 1" descr="D:\obec-PC obývák\Prezentace 2012\img4785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755576" y="692696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 descr="D:\obec-PC obývák\Prezentace 2012\Advent_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331640" y="3645024"/>
            <a:ext cx="3840427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 descr="D:\obec-PC obývák\Prezentace 2012\img480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436096" y="1772816"/>
            <a:ext cx="302433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400" dirty="0" smtClean="0"/>
              <a:t>4. 12.	Konference k církevním restitucím, setkání s kandidáty 	na prezidenty, Praha, SMS</a:t>
            </a:r>
          </a:p>
          <a:p>
            <a:pPr>
              <a:buNone/>
            </a:pPr>
            <a:r>
              <a:rPr lang="cs-CZ" sz="2400" dirty="0" smtClean="0"/>
              <a:t>5. 12.	Hromadné podání žádosti o územní souhlasy na 	domovní přípojky</a:t>
            </a:r>
          </a:p>
          <a:p>
            <a:pPr>
              <a:buNone/>
            </a:pPr>
            <a:r>
              <a:rPr lang="cs-CZ" sz="2400" dirty="0" smtClean="0"/>
              <a:t>5. 12.	Josef Vávra, č.p. 65 – 60 let</a:t>
            </a:r>
          </a:p>
          <a:p>
            <a:pPr>
              <a:buNone/>
            </a:pPr>
            <a:r>
              <a:rPr lang="cs-CZ" sz="2400" dirty="0" smtClean="0"/>
              <a:t>5. 12.	Setkání s představiteli společnosti TPCA</a:t>
            </a:r>
          </a:p>
          <a:p>
            <a:pPr>
              <a:buNone/>
            </a:pPr>
            <a:r>
              <a:rPr lang="cs-CZ" sz="2400" dirty="0" smtClean="0"/>
              <a:t>5. 12.	Mikulášská nadílka, KOŽ</a:t>
            </a:r>
          </a:p>
          <a:p>
            <a:pPr>
              <a:buNone/>
            </a:pPr>
            <a:r>
              <a:rPr lang="cs-CZ" sz="2400" dirty="0" smtClean="0"/>
              <a:t>10. 12.	Zakousnutí 12 slepic a 1 kohouta pana Havla, č.p. 9</a:t>
            </a:r>
          </a:p>
          <a:p>
            <a:pPr>
              <a:buNone/>
            </a:pPr>
            <a:r>
              <a:rPr lang="cs-CZ" sz="2400" dirty="0" smtClean="0"/>
              <a:t>11. 12.	Josef Tomášek, č.p. 22 – 60 let</a:t>
            </a:r>
          </a:p>
          <a:p>
            <a:pPr>
              <a:buNone/>
            </a:pPr>
            <a:r>
              <a:rPr lang="cs-CZ" sz="2400" dirty="0" smtClean="0"/>
              <a:t>15.12.	Zimní hon, Občanské sdružení myslivců Ohaře</a:t>
            </a:r>
          </a:p>
          <a:p>
            <a:pPr>
              <a:buNone/>
            </a:pPr>
            <a:r>
              <a:rPr lang="cs-CZ" sz="2400" dirty="0" smtClean="0"/>
              <a:t>17. 12.	 †Zdeňka Pilařová, č.p. 26, 84 let</a:t>
            </a:r>
          </a:p>
          <a:p>
            <a:pPr>
              <a:buNone/>
            </a:pPr>
            <a:r>
              <a:rPr lang="cs-CZ" sz="2400" dirty="0" smtClean="0"/>
              <a:t>28. 12.	Vánoční ping – pongový turnaj</a:t>
            </a:r>
          </a:p>
          <a:p>
            <a:pPr>
              <a:buNone/>
            </a:pPr>
            <a:r>
              <a:rPr lang="cs-CZ" sz="2400" dirty="0" smtClean="0"/>
              <a:t>Vánoce i poslední den v roce bez sněhu</a:t>
            </a:r>
            <a:endParaRPr lang="cs-CZ" sz="24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1F9F84AA-628B-468F-AE93-7AC714DC1CE8}" type="slidenum">
              <a:rPr lang="cs-CZ" smtClean="0"/>
              <a:pPr algn="r"/>
              <a:t>84</a:t>
            </a:fld>
            <a:endParaRPr lang="cs-CZ" dirty="0"/>
          </a:p>
        </p:txBody>
      </p:sp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85</a:t>
            </a:fld>
            <a:endParaRPr lang="cs-CZ" dirty="0"/>
          </a:p>
        </p:txBody>
      </p:sp>
      <p:pic>
        <p:nvPicPr>
          <p:cNvPr id="28674" name="Picture 2" descr="C:\Users\user\Desktop\Prezentace 2012\Vávra_60 let_5.12.2012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4712072" cy="3534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675" name="Picture 3" descr="C:\Users\user\Desktop\Prezentace 2012\Vávra_60 let_5.12.2012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429000"/>
            <a:ext cx="4136008" cy="3102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86</a:t>
            </a:fld>
            <a:endParaRPr lang="cs-CZ" dirty="0"/>
          </a:p>
        </p:txBody>
      </p:sp>
      <p:pic>
        <p:nvPicPr>
          <p:cNvPr id="7169" name="Picture 1" descr="D:\obec-PC obývák\Prezentace 2012\kopiemikulas2012004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39552" y="908720"/>
            <a:ext cx="412845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 descr="D:\obec-PC obývák\Prezentace 2012\kopie100952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860032" y="2132856"/>
            <a:ext cx="3873963" cy="2905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4" name="Picture 2" descr="C:\Users\user\Desktop\Prezentace 2012\5.12 (2)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403648" y="3789040"/>
            <a:ext cx="3703960" cy="2777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87</a:t>
            </a:fld>
            <a:endParaRPr lang="cs-CZ" dirty="0"/>
          </a:p>
        </p:txBody>
      </p:sp>
      <p:pic>
        <p:nvPicPr>
          <p:cNvPr id="14338" name="Picture 2" descr="C:\Users\user\Desktop\Prezentace 2012\15.1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3960440" cy="297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 descr="C:\Users\user\Desktop\Prezentace 2012\15.12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573016"/>
            <a:ext cx="3960440" cy="297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4" descr="C:\Users\user\Desktop\Prezentace 2012\15.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060848"/>
            <a:ext cx="4160011" cy="3120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88</a:t>
            </a:fld>
            <a:endParaRPr lang="cs-CZ" dirty="0"/>
          </a:p>
        </p:txBody>
      </p:sp>
      <p:pic>
        <p:nvPicPr>
          <p:cNvPr id="33794" name="Picture 2" descr="C:\Users\user\Desktop\Prezentace 2012\24.6.08_80 let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628800"/>
            <a:ext cx="3528392" cy="47045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89</a:t>
            </a:fld>
            <a:endParaRPr lang="cs-CZ"/>
          </a:p>
        </p:txBody>
      </p:sp>
      <p:pic>
        <p:nvPicPr>
          <p:cNvPr id="78850" name="Picture 2" descr="D:\obec-PC obývák\Prezentace 2012\oharevanocniturnaj201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4272136" cy="3204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8851" name="Picture 3" descr="D:\obec-PC obývák\Prezentace 2012\oharevanocniturnaj2012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140968"/>
            <a:ext cx="4344483" cy="325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8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LEDEN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9</a:t>
            </a:fld>
            <a:endParaRPr lang="cs-CZ" dirty="0"/>
          </a:p>
        </p:txBody>
      </p:sp>
      <p:pic>
        <p:nvPicPr>
          <p:cNvPr id="1026" name="Picture 2" descr="D:\obec-PC obývák\Prezentace 2012\Jelínková Vla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3621331" cy="4824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7" name="Picture 3" descr="D:\obec-PC obývák\Prezentace 2012\Jelínková Vlasta_za mla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84218">
            <a:off x="4900688" y="3143966"/>
            <a:ext cx="2666925" cy="2929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PROSINEC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90</a:t>
            </a:fld>
            <a:endParaRPr lang="cs-CZ" dirty="0"/>
          </a:p>
        </p:txBody>
      </p:sp>
      <p:pic>
        <p:nvPicPr>
          <p:cNvPr id="6146" name="Picture 2" descr="D:\obec-PC obývák\Prezentace 2012\vanocniturnaj2012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628800"/>
            <a:ext cx="3006080" cy="4008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D:\obec-PC obývák\Prezentace 2012\oharevanocniturnaj20121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302433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5" name="Picture 1" descr="D:\obec-PC obývák\Prezentace 2012\oharevanocniturnaj2012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420888"/>
            <a:ext cx="302433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OHAŘÍCH V TISKU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91</a:t>
            </a:fld>
            <a:endParaRPr lang="cs-CZ"/>
          </a:p>
        </p:txBody>
      </p:sp>
      <p:pic>
        <p:nvPicPr>
          <p:cNvPr id="2050" name="Picture 2" descr="D:\obec-PC obývák\Prezentace 2012\TISK\kolinskypres311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621402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D:\obec-PC obývák\Prezentace 2012\TISK\kolinskydenik3152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3886200" cy="225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D:\obec-PC obývák\Prezentace 2012\TISK\kolinskydenik1952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988840"/>
            <a:ext cx="6105525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D:\obec-PC obývák\Prezentace 2012\TISK\kolinskydenik1862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284984"/>
            <a:ext cx="3676650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 OHAŘÍCH V TISKU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645D5857-B6E2-4BEC-BDFE-51B9F5155487}" type="slidenum">
              <a:rPr lang="cs-CZ" smtClean="0"/>
              <a:pPr algn="r"/>
              <a:t>92</a:t>
            </a:fld>
            <a:endParaRPr lang="cs-CZ" dirty="0"/>
          </a:p>
        </p:txBody>
      </p:sp>
      <p:pic>
        <p:nvPicPr>
          <p:cNvPr id="3074" name="Picture 2" descr="D:\obec-PC obývák\Prezentace 2012\TISK\kolinskydenik156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162474" cy="5213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D:\obec-PC obývák\Prezentace 2012\TISK\52dny27920122ro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00808"/>
            <a:ext cx="3409950" cy="405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obec-PC obývák\Prezentace 2012\TISK\52dny2792012ro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2564904"/>
            <a:ext cx="5361112" cy="4010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38F4746-8C2D-4B08-B229-A48FB9F720DC}" type="slidenum">
              <a:rPr lang="cs-CZ" smtClean="0"/>
              <a:pPr algn="r"/>
              <a:t>93</a:t>
            </a:fld>
            <a:endParaRPr lang="cs-CZ" dirty="0"/>
          </a:p>
        </p:txBody>
      </p:sp>
      <p:pic>
        <p:nvPicPr>
          <p:cNvPr id="1027" name="Picture 3" descr="D:\obec-PC obývák\PF 2013\PF_2013_zmenše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132856"/>
            <a:ext cx="7481845" cy="4009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12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038324"/>
          </a:xfrm>
        </p:spPr>
        <p:txBody>
          <a:bodyPr/>
          <a:lstStyle/>
          <a:p>
            <a:pPr algn="ctr"/>
            <a:r>
              <a:rPr lang="cs-CZ" sz="3600" dirty="0" smtClean="0"/>
              <a:t>Děkuji za pozornost</a:t>
            </a:r>
            <a:endParaRPr lang="cs-CZ" sz="36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11560" y="5301208"/>
            <a:ext cx="7772400" cy="636091"/>
          </a:xfrm>
        </p:spPr>
        <p:txBody>
          <a:bodyPr/>
          <a:lstStyle/>
          <a:p>
            <a:pPr algn="ctr"/>
            <a:r>
              <a:rPr lang="cs-CZ" dirty="0" smtClean="0"/>
              <a:t>Ing. Viera Obešlová, OÚ Ohaře, 2013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E62AC051-A9A8-4FBB-AA12-964469A7F06B}" type="slidenum">
              <a:rPr lang="cs-CZ" smtClean="0"/>
              <a:pPr algn="r"/>
              <a:t>94</a:t>
            </a:fld>
            <a:endParaRPr lang="cs-CZ" dirty="0"/>
          </a:p>
        </p:txBody>
      </p:sp>
    </p:spTree>
  </p:cSld>
  <p:clrMapOvr>
    <a:masterClrMapping/>
  </p:clrMapOvr>
  <p:transition spd="slow" advClick="0" advTm="1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Custom Them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AFA5BDA-B698-4A45-AA7F-C16829F320C7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B0395B90-C06B-47F1-AD88-C39912FD85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TS010073846</Template>
  <TotalTime>1638</TotalTime>
  <Words>317</Words>
  <Application>Microsoft Office PowerPoint</Application>
  <PresentationFormat>Předvádění na obrazovce (4:3)</PresentationFormat>
  <Paragraphs>370</Paragraphs>
  <Slides>94</Slides>
  <Notes>1</Notes>
  <HiddenSlides>0</HiddenSlides>
  <MMClips>5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95" baseType="lpstr">
      <vt:lpstr>Custom Theme</vt:lpstr>
      <vt:lpstr>OHAŘE 2012</vt:lpstr>
      <vt:lpstr>ZASTUPITELÉ OBCE</vt:lpstr>
      <vt:lpstr>LEDEN</vt:lpstr>
      <vt:lpstr>LEDEN</vt:lpstr>
      <vt:lpstr>LEDEN</vt:lpstr>
      <vt:lpstr>Leden</vt:lpstr>
      <vt:lpstr>LEDEN</vt:lpstr>
      <vt:lpstr>LEDEN</vt:lpstr>
      <vt:lpstr>LEDEN</vt:lpstr>
      <vt:lpstr>LEDEN</vt:lpstr>
      <vt:lpstr>ÚNOR</vt:lpstr>
      <vt:lpstr>ÚNOR</vt:lpstr>
      <vt:lpstr>ÚNOR</vt:lpstr>
      <vt:lpstr>ÚNOR</vt:lpstr>
      <vt:lpstr>BŘEZEN</vt:lpstr>
      <vt:lpstr>BŘEZEN</vt:lpstr>
      <vt:lpstr>BŘEZEN</vt:lpstr>
      <vt:lpstr>BŘEZEN</vt:lpstr>
      <vt:lpstr>BŘEZEN</vt:lpstr>
      <vt:lpstr>BŘEZEN</vt:lpstr>
      <vt:lpstr>BŘEZEN</vt:lpstr>
      <vt:lpstr>BŘEZEN</vt:lpstr>
      <vt:lpstr>BŘEZEN</vt:lpstr>
      <vt:lpstr>DUBEN</vt:lpstr>
      <vt:lpstr>DUBEN</vt:lpstr>
      <vt:lpstr>DUBEN</vt:lpstr>
      <vt:lpstr>DUBEN</vt:lpstr>
      <vt:lpstr>DUBEN</vt:lpstr>
      <vt:lpstr>DUBEN</vt:lpstr>
      <vt:lpstr>KVĚTEN</vt:lpstr>
      <vt:lpstr>KVĚTEN</vt:lpstr>
      <vt:lpstr>KVĚTEN</vt:lpstr>
      <vt:lpstr>KVĚTEN</vt:lpstr>
      <vt:lpstr>KVĚTEN</vt:lpstr>
      <vt:lpstr>KVĚTEN</vt:lpstr>
      <vt:lpstr>KVĚTEN</vt:lpstr>
      <vt:lpstr>KVĚTEN</vt:lpstr>
      <vt:lpstr>KVĚTEN</vt:lpstr>
      <vt:lpstr>KVĚTEN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</vt:lpstr>
      <vt:lpstr>ČERVENEC</vt:lpstr>
      <vt:lpstr>ČERVENEC</vt:lpstr>
      <vt:lpstr>ČERVENEC</vt:lpstr>
      <vt:lpstr>ČERVENEC</vt:lpstr>
      <vt:lpstr>SRPEN</vt:lpstr>
      <vt:lpstr>SRPEN</vt:lpstr>
      <vt:lpstr>SRPEN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ZÁŘÍ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ŘÍJEN</vt:lpstr>
      <vt:lpstr>LISTOPAD</vt:lpstr>
      <vt:lpstr>LISTOPAD</vt:lpstr>
      <vt:lpstr>LISTOPAD</vt:lpstr>
      <vt:lpstr>LISTOPAD</vt:lpstr>
      <vt:lpstr>LISTOPAD</vt:lpstr>
      <vt:lpstr>PROSINEC</vt:lpstr>
      <vt:lpstr>PROSINEC</vt:lpstr>
      <vt:lpstr>PROSINEC</vt:lpstr>
      <vt:lpstr>PROSINEC</vt:lpstr>
      <vt:lpstr>PROSINEC</vt:lpstr>
      <vt:lpstr>PROSINEC</vt:lpstr>
      <vt:lpstr>PROSINEC</vt:lpstr>
      <vt:lpstr>O OHAŘÍCH V TISKU</vt:lpstr>
      <vt:lpstr>O OHAŘÍCH V TISKU</vt:lpstr>
      <vt:lpstr>Snímek 93</vt:lpstr>
      <vt:lpstr>Děkuji za pozornost</vt:lpstr>
    </vt:vector>
  </TitlesOfParts>
  <Company>Ohaře 46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OHAŘE 2012</dc:title>
  <dc:creator>František Obešlo</dc:creator>
  <cp:lastModifiedBy>František Obešlo</cp:lastModifiedBy>
  <cp:revision>159</cp:revision>
  <dcterms:created xsi:type="dcterms:W3CDTF">2013-11-23T16:12:24Z</dcterms:created>
  <dcterms:modified xsi:type="dcterms:W3CDTF">2014-03-03T19:05:37Z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TC010690549990</vt:lpwstr>
  </property>
</Properties>
</file>