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9" r:id="rId1"/>
  </p:sldMasterIdLst>
  <p:notesMasterIdLst>
    <p:notesMasterId r:id="rId103"/>
  </p:notesMasterIdLst>
  <p:sldIdLst>
    <p:sldId id="256" r:id="rId2"/>
    <p:sldId id="312" r:id="rId3"/>
    <p:sldId id="257" r:id="rId4"/>
    <p:sldId id="291" r:id="rId5"/>
    <p:sldId id="373" r:id="rId6"/>
    <p:sldId id="258" r:id="rId7"/>
    <p:sldId id="287" r:id="rId8"/>
    <p:sldId id="270" r:id="rId9"/>
    <p:sldId id="288" r:id="rId10"/>
    <p:sldId id="330" r:id="rId11"/>
    <p:sldId id="370" r:id="rId12"/>
    <p:sldId id="268" r:id="rId13"/>
    <p:sldId id="290" r:id="rId14"/>
    <p:sldId id="271" r:id="rId15"/>
    <p:sldId id="376" r:id="rId16"/>
    <p:sldId id="381" r:id="rId17"/>
    <p:sldId id="315" r:id="rId18"/>
    <p:sldId id="316" r:id="rId19"/>
    <p:sldId id="272" r:id="rId20"/>
    <p:sldId id="273" r:id="rId21"/>
    <p:sldId id="332" r:id="rId22"/>
    <p:sldId id="361" r:id="rId23"/>
    <p:sldId id="334" r:id="rId24"/>
    <p:sldId id="344" r:id="rId25"/>
    <p:sldId id="356" r:id="rId26"/>
    <p:sldId id="275" r:id="rId27"/>
    <p:sldId id="336" r:id="rId28"/>
    <p:sldId id="379" r:id="rId29"/>
    <p:sldId id="343" r:id="rId30"/>
    <p:sldId id="263" r:id="rId31"/>
    <p:sldId id="311" r:id="rId32"/>
    <p:sldId id="293" r:id="rId33"/>
    <p:sldId id="277" r:id="rId34"/>
    <p:sldId id="269" r:id="rId35"/>
    <p:sldId id="294" r:id="rId36"/>
    <p:sldId id="375" r:id="rId37"/>
    <p:sldId id="295" r:id="rId38"/>
    <p:sldId id="366" r:id="rId39"/>
    <p:sldId id="367" r:id="rId40"/>
    <p:sldId id="296" r:id="rId41"/>
    <p:sldId id="357" r:id="rId42"/>
    <p:sldId id="362" r:id="rId43"/>
    <p:sldId id="368" r:id="rId44"/>
    <p:sldId id="278" r:id="rId45"/>
    <p:sldId id="349" r:id="rId46"/>
    <p:sldId id="347" r:id="rId47"/>
    <p:sldId id="297" r:id="rId48"/>
    <p:sldId id="372" r:id="rId49"/>
    <p:sldId id="342" r:id="rId50"/>
    <p:sldId id="298" r:id="rId51"/>
    <p:sldId id="327" r:id="rId52"/>
    <p:sldId id="365" r:id="rId53"/>
    <p:sldId id="280" r:id="rId54"/>
    <p:sldId id="317" r:id="rId55"/>
    <p:sldId id="377" r:id="rId56"/>
    <p:sldId id="299" r:id="rId57"/>
    <p:sldId id="351" r:id="rId58"/>
    <p:sldId id="358" r:id="rId59"/>
    <p:sldId id="369" r:id="rId60"/>
    <p:sldId id="265" r:id="rId61"/>
    <p:sldId id="264" r:id="rId62"/>
    <p:sldId id="282" r:id="rId63"/>
    <p:sldId id="303" r:id="rId64"/>
    <p:sldId id="378" r:id="rId65"/>
    <p:sldId id="328" r:id="rId66"/>
    <p:sldId id="302" r:id="rId67"/>
    <p:sldId id="348" r:id="rId68"/>
    <p:sldId id="301" r:id="rId69"/>
    <p:sldId id="352" r:id="rId70"/>
    <p:sldId id="341" r:id="rId71"/>
    <p:sldId id="283" r:id="rId72"/>
    <p:sldId id="360" r:id="rId73"/>
    <p:sldId id="380" r:id="rId74"/>
    <p:sldId id="346" r:id="rId75"/>
    <p:sldId id="310" r:id="rId76"/>
    <p:sldId id="309" r:id="rId77"/>
    <p:sldId id="304" r:id="rId78"/>
    <p:sldId id="307" r:id="rId79"/>
    <p:sldId id="308" r:id="rId80"/>
    <p:sldId id="284" r:id="rId81"/>
    <p:sldId id="262" r:id="rId82"/>
    <p:sldId id="322" r:id="rId83"/>
    <p:sldId id="324" r:id="rId84"/>
    <p:sldId id="325" r:id="rId85"/>
    <p:sldId id="323" r:id="rId86"/>
    <p:sldId id="285" r:id="rId87"/>
    <p:sldId id="364" r:id="rId88"/>
    <p:sldId id="318" r:id="rId89"/>
    <p:sldId id="363" r:id="rId90"/>
    <p:sldId id="267" r:id="rId91"/>
    <p:sldId id="371" r:id="rId92"/>
    <p:sldId id="374" r:id="rId93"/>
    <p:sldId id="338" r:id="rId94"/>
    <p:sldId id="339" r:id="rId95"/>
    <p:sldId id="382" r:id="rId96"/>
    <p:sldId id="383" r:id="rId97"/>
    <p:sldId id="319" r:id="rId98"/>
    <p:sldId id="354" r:id="rId99"/>
    <p:sldId id="355" r:id="rId100"/>
    <p:sldId id="320" r:id="rId101"/>
    <p:sldId id="321" r:id="rId102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CEC9F0-DD97-409D-A97A-3D19347A4D91}" type="datetimeFigureOut">
              <a:rPr lang="cs-CZ" smtClean="0"/>
              <a:pPr/>
              <a:t>3.12.2012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CCD413D-12F6-4CFE-BEB3-01864D727D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1FD6-FD67-4BF1-A39C-AED79771F2A4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D451-C28C-427D-9A6F-82445A7EAAE9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52B-232F-4678-BF2F-8F6B28599495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C9DA-71BC-4FD6-A988-F93D4703F220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D289B-D636-4B5E-94B2-32155643A47D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37B-C562-4C4B-AC6C-BD1A3B51E948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5F5E-999E-4AB6-9FB8-C22859E897B9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D42C7-6712-407B-91BB-7727CCDDFB88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1877-E146-43FE-B66A-D9E64947BD80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83FB-715D-496A-ABD8-DF966045D439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70AC-5095-4612-BD78-E1AF9A4497D3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54CE13-FBD9-4815-ABB9-FB706CC9DACE}" type="datetime1">
              <a:rPr lang="cs-CZ" smtClean="0"/>
              <a:pPr/>
              <a:t>3.12.2012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 advClick="0" advTm="13000">
    <p:wheel spokes="8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OHARE_2011\Richard%20Pachman,violoncello%20Ji&#345;&#237;%20B&#225;rta%20-%20Z&#225;pad%20Slunce%20(Sunset)%20-%20YouTube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OHARE_2011\Richard%20Pachman,Jaroslav%20Sv&#283;cen&#253;,Ji&#345;&#237;%20B&#225;rta%20-%20Jaro%20-%20YouTube.mp3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OHARE_2011\Richard%20Pachman,Jaroslav%20Sv&#283;cen&#253;%20-%20PianoViolin%20(Arrival)%20-%20YouTube.mp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OHARE_2011\Richard%20Pachman,Jaroslav%20Sv&#283;cen&#253;%20-%20Koloto&#269;%20-%20YouTube.mp3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1\Richard%20Pachman,Jaroslav%20Sv&#283;cen&#253;,Dita%20V&#237;ch%20Ho&#345;&#237;nkov&#225;%20-%20Romance%20-%20YouTube.mp3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1\Richard%20Pachman,Jaroslav%20Sv&#283;cen&#253;%20-%20Zelen&#225;%20k&#345;&#237;dla%20-%20YouTube.mp3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5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1\Richard%20Pachman%202008%20-%20Sn&#237;&#382;ek%20pad&#225;%20-%20YouTube.mp3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8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11" Type="http://schemas.openxmlformats.org/officeDocument/2006/relationships/image" Target="../media/image200.jpeg"/><Relationship Id="rId5" Type="http://schemas.openxmlformats.org/officeDocument/2006/relationships/image" Target="../media/image194.jpeg"/><Relationship Id="rId10" Type="http://schemas.openxmlformats.org/officeDocument/2006/relationships/image" Target="../media/image199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OHAŘE  2011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285884"/>
          </a:xfrm>
        </p:spPr>
        <p:txBody>
          <a:bodyPr/>
          <a:lstStyle/>
          <a:p>
            <a:r>
              <a:rPr lang="cs-CZ" dirty="0" smtClean="0"/>
              <a:t>kronika obce trochu jinak</a:t>
            </a:r>
            <a:endParaRPr lang="cs-CZ" dirty="0"/>
          </a:p>
        </p:txBody>
      </p:sp>
      <p:pic>
        <p:nvPicPr>
          <p:cNvPr id="4" name="Richard Pachman,violoncello Jiří Bárta - Západ Slunce (Sunset)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103426" name="Picture 2" descr="Prezentace projektu v Praze&#10;4.2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3" y="1340767"/>
            <a:ext cx="4032449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28" name="Picture 4" descr="Prezentace projektu v Praze&#10;4.2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8024" y="1340768"/>
            <a:ext cx="4007768" cy="300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30" name="Picture 6" descr="Prezentace projektu v Praze&#10;4.2.2011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483768" y="3429000"/>
            <a:ext cx="4295800" cy="322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100</a:t>
            </a:fld>
            <a:endParaRPr lang="cs-CZ"/>
          </a:p>
        </p:txBody>
      </p:sp>
      <p:pic>
        <p:nvPicPr>
          <p:cNvPr id="1026" name="Picture 2" descr="D:\obec-PC obývák\PF 2012\PF 201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779" y="1700808"/>
            <a:ext cx="8244677" cy="38583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43608" y="5301208"/>
            <a:ext cx="7215238" cy="71039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Ing. Viera Obešlová, OÚ Ohaře, 2012</a:t>
            </a:r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101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653136"/>
            <a:ext cx="7848872" cy="862009"/>
          </a:xfrm>
        </p:spPr>
        <p:txBody>
          <a:bodyPr>
            <a:noAutofit/>
          </a:bodyPr>
          <a:lstStyle/>
          <a:p>
            <a:r>
              <a:rPr lang="cs-CZ" sz="4800" dirty="0" smtClean="0"/>
              <a:t>Děkuji za pozornost</a:t>
            </a:r>
            <a:endParaRPr lang="cs-CZ" sz="4800" dirty="0"/>
          </a:p>
        </p:txBody>
      </p:sp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3074" name="Picture 2" descr="C:\Documents and Settings\obeslo\Plocha\OHARE_2011_fotky\Fotky na výšku\Ohare17.2 (3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83968" y="3068960"/>
            <a:ext cx="4488160" cy="336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obeslo\Plocha\OHARE_2011_fotky\Fotky na výšku\Ohare17.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484784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102402" name="Picture 2" descr="Rozvodná skříň u bytovky&#10;únor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Fotografie 2012\PROTECO_panely_koně\Proteco_29.11 (11) - 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Fotografie 2012\PROTECO_panely_koně\Proteco_29.11 -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3967989" cy="297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Nejlepší čtenář 2010&#10;Eliška Ptáčkov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96752"/>
            <a:ext cx="3888432" cy="518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89089" name="Picture 1" descr="C:\Documents and Settings\obeslo\Plocha\2_OHARE_2011_fotky\Fotky_na výšku\Nejlepší čtenář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331655" cy="472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dirty="0" smtClean="0"/>
              <a:t>1. 3.	Nástup J. Vávry, </a:t>
            </a:r>
            <a:r>
              <a:rPr lang="cs-CZ" dirty="0" err="1" smtClean="0"/>
              <a:t>č.p</a:t>
            </a:r>
            <a:r>
              <a:rPr lang="cs-CZ" dirty="0" smtClean="0"/>
              <a:t>. 65, VPP, úklid obce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5. 3.	Výroční schůze KOŽ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9. 3.	Beseda o zahrádkaření, J. Materna, Starý Kolín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10.3.	Zápis do MŠ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17. 3.	Morávková Jana, č.p. 16 – 60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21. 3.	Podání žádosti na pořízení Úpravy a Změny č. 2 ÚPO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25. 3.	Oprava veřejného rozhlasu, F. Novák, </a:t>
            </a:r>
            <a:r>
              <a:rPr lang="cs-CZ" dirty="0" err="1" smtClean="0"/>
              <a:t>č.p</a:t>
            </a:r>
            <a:r>
              <a:rPr lang="cs-CZ" dirty="0" smtClean="0"/>
              <a:t>. 62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31. 3.	Ukončení veřejné služby M. </a:t>
            </a:r>
            <a:r>
              <a:rPr lang="cs-CZ" dirty="0" err="1" smtClean="0"/>
              <a:t>Šamka</a:t>
            </a:r>
            <a:r>
              <a:rPr lang="cs-CZ" dirty="0" smtClean="0"/>
              <a:t>, Kolín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31. 3 – 2. 4.	</a:t>
            </a:r>
            <a:r>
              <a:rPr lang="cs-CZ" dirty="0" err="1" smtClean="0"/>
              <a:t>eTwinningová</a:t>
            </a:r>
            <a:r>
              <a:rPr lang="cs-CZ" dirty="0" smtClean="0"/>
              <a:t> konference Budapešť, I. Dudková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Anketa – budoucí podoba veřejného prostranství u kostela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Nákup traktůrku na sekání trávy, nákup nové sekačky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Ořez stromů v obci, ořez keřů u silnice na Polní </a:t>
            </a:r>
            <a:r>
              <a:rPr lang="cs-CZ" dirty="0" err="1" smtClean="0"/>
              <a:t>Chrčice</a:t>
            </a:r>
            <a:endParaRPr lang="cs-CZ" dirty="0" smtClean="0"/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Zima do 10. března, v noci mrazy, pak oteplení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14</a:t>
            </a:fld>
            <a:endParaRPr lang="cs-CZ" dirty="0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111618" name="Picture 2" descr="C:\Documents and Settings\obeslo\Plocha\2_OHARE_2011_fotky\Fotky_na výšku\Ohare9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9"/>
            <a:ext cx="3744416" cy="499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obeslo\Plocha\2_OHARE_2011_fotky\Plakat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3611860" cy="499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1026" name="Picture 2" descr="C:\Documents and Settings\obeslo\Plocha\2_OHARE_2011_fotky\2011_zap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760"/>
            <a:ext cx="3696598" cy="527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95236" name="Picture 4" descr="Veřejný rozhlas&#10;břez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7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238" name="Picture 6" descr="Veřejný rozhlas&#10;břez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744416" cy="499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7170" name="Picture 2" descr="C:\Documents and Settings\obeslo\Plocha\OHARE_2011_fotky\Fotky na výšku\Ohare8.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060848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 descr="Práce s traktůrkem&#10;červenec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708412" cy="494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98306" name="Picture 2" descr="Ořez stromů&#10;břez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5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1" name="Picture 1" descr="C:\Documents and Settings\obeslo\Plocha\2_OHARE_2011_fotky\Fotky_na výšku\Ohare10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37264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,Jaroslav Svěcený,Jiří Bárta - Jaro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7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7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Zastupitelé obce</a:t>
            </a:r>
            <a:endParaRPr lang="cs-CZ" dirty="0"/>
          </a:p>
        </p:txBody>
      </p:sp>
      <p:pic>
        <p:nvPicPr>
          <p:cNvPr id="5" name="Picture 1" descr="D:\obec-PC obývák\PREZENTACE 2007\Obešlová-zmenšen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458" y="1340768"/>
            <a:ext cx="155711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29FF-595D-40FD-8810-737041D478D3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6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1586456" cy="19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899592" y="3356992"/>
            <a:ext cx="129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</a:t>
            </a:r>
            <a:r>
              <a:rPr lang="cs-CZ" b="1" dirty="0" err="1" smtClean="0">
                <a:solidFill>
                  <a:schemeClr val="tx2"/>
                </a:solidFill>
              </a:rPr>
              <a:t>Obešlová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929190" y="3357562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Michálek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012160" y="6021288"/>
            <a:ext cx="111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P. Mazura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59832" y="3356992"/>
            <a:ext cx="10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F. Obešlo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/>
          <a:srcRect l="3541"/>
          <a:stretch>
            <a:fillRect/>
          </a:stretch>
        </p:blipFill>
        <p:spPr bwMode="auto">
          <a:xfrm>
            <a:off x="1691680" y="3861048"/>
            <a:ext cx="1728192" cy="20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/>
          <p:cNvSpPr txBox="1"/>
          <p:nvPr/>
        </p:nvSpPr>
        <p:spPr>
          <a:xfrm>
            <a:off x="1979712" y="6021288"/>
            <a:ext cx="13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T. Suchánek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3" name="Picture 2" descr="D:\Fotografie 2010\Zastupitelé\Skokan Mirek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804248" y="1340768"/>
            <a:ext cx="1584176" cy="201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6876256" y="3356992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M. Skokan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7" name="Obrázek 16" descr="D:\Fotografie 2010\Zastupitelé\František Obešlo.jpg"/>
          <p:cNvPicPr/>
          <p:nvPr/>
        </p:nvPicPr>
        <p:blipFill>
          <a:blip r:embed="rId6" cstate="print"/>
          <a:srcRect b="2973"/>
          <a:stretch>
            <a:fillRect/>
          </a:stretch>
        </p:blipFill>
        <p:spPr bwMode="auto">
          <a:xfrm>
            <a:off x="2771800" y="1340769"/>
            <a:ext cx="159834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 descr="D:\Fotografie 2010\Zastupitelé\Suchánková Ivana.jpg"/>
          <p:cNvPicPr/>
          <p:nvPr/>
        </p:nvPicPr>
        <p:blipFill>
          <a:blip r:embed="rId7" cstate="print"/>
          <a:srcRect t="3111" r="10720" b="2222"/>
          <a:stretch>
            <a:fillRect/>
          </a:stretch>
        </p:blipFill>
        <p:spPr bwMode="auto">
          <a:xfrm>
            <a:off x="3779912" y="3861048"/>
            <a:ext cx="165618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ek 18" descr="C:\Users\user\Desktop\Prezentace 2009\Mazura.jpg"/>
          <p:cNvPicPr/>
          <p:nvPr/>
        </p:nvPicPr>
        <p:blipFill>
          <a:blip r:embed="rId8" cstate="print"/>
          <a:srcRect l="5185" b="9033"/>
          <a:stretch>
            <a:fillRect/>
          </a:stretch>
        </p:blipFill>
        <p:spPr bwMode="auto">
          <a:xfrm>
            <a:off x="5796136" y="3861048"/>
            <a:ext cx="1584896" cy="202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ovéPole 19"/>
          <p:cNvSpPr txBox="1"/>
          <p:nvPr/>
        </p:nvSpPr>
        <p:spPr>
          <a:xfrm>
            <a:off x="3851920" y="6021288"/>
            <a:ext cx="14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I. Suchánková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4. 4.	Nákup míchačky</a:t>
            </a:r>
          </a:p>
          <a:p>
            <a:pPr>
              <a:buNone/>
            </a:pPr>
            <a:r>
              <a:rPr lang="cs-CZ" sz="2200" dirty="0" smtClean="0"/>
              <a:t>6. 4.	Fryčová Jiřina, č.p. 87 – 65 let</a:t>
            </a:r>
          </a:p>
          <a:p>
            <a:pPr>
              <a:buNone/>
            </a:pPr>
            <a:r>
              <a:rPr lang="cs-CZ" sz="2200" dirty="0" smtClean="0"/>
              <a:t>7. 4.	</a:t>
            </a:r>
            <a:r>
              <a:rPr lang="cs-CZ" sz="2200" dirty="0" err="1" smtClean="0"/>
              <a:t>Lehotová</a:t>
            </a:r>
            <a:r>
              <a:rPr lang="cs-CZ" sz="2200" dirty="0" smtClean="0"/>
              <a:t> Zuzana, č.p. 68 – 65 let</a:t>
            </a:r>
          </a:p>
          <a:p>
            <a:pPr>
              <a:buNone/>
            </a:pPr>
            <a:r>
              <a:rPr lang="cs-CZ" sz="2200" dirty="0" smtClean="0"/>
              <a:t>8. 4.	Oprava trafostanice, ČEZ</a:t>
            </a:r>
          </a:p>
          <a:p>
            <a:pPr>
              <a:buNone/>
            </a:pPr>
            <a:r>
              <a:rPr lang="cs-CZ" sz="2200" dirty="0" smtClean="0"/>
              <a:t>9. 4.	Výroční schůze SDH Ohaře</a:t>
            </a:r>
          </a:p>
          <a:p>
            <a:pPr>
              <a:buNone/>
            </a:pPr>
            <a:r>
              <a:rPr lang="cs-CZ" sz="2200" dirty="0" smtClean="0"/>
              <a:t>12. 4.	Slavnostní ukončení projektu „Solární energie do 	školek“, MAS Zálabí, MŠ Ohaře</a:t>
            </a:r>
          </a:p>
          <a:p>
            <a:pPr>
              <a:buNone/>
            </a:pPr>
            <a:r>
              <a:rPr lang="cs-CZ" sz="2200" dirty="0" smtClean="0"/>
              <a:t>20. 4.	Porada starostů, Kolín</a:t>
            </a:r>
          </a:p>
          <a:p>
            <a:pPr>
              <a:buNone/>
            </a:pPr>
            <a:r>
              <a:rPr lang="cs-CZ" sz="2200" dirty="0" smtClean="0"/>
              <a:t>23. 4.	Sběr železného šrotu, SDH Ohaře</a:t>
            </a:r>
          </a:p>
          <a:p>
            <a:pPr>
              <a:buNone/>
            </a:pPr>
            <a:r>
              <a:rPr lang="cs-CZ" sz="2200" dirty="0" smtClean="0"/>
              <a:t>Oprava zastávky – SDH Ohaře a děti</a:t>
            </a:r>
          </a:p>
          <a:p>
            <a:pPr>
              <a:buNone/>
            </a:pPr>
            <a:r>
              <a:rPr lang="cs-CZ" sz="2200" dirty="0" smtClean="0"/>
              <a:t>Stavba dvou kanálů směr Polní </a:t>
            </a:r>
            <a:r>
              <a:rPr lang="cs-CZ" sz="2200" dirty="0" err="1" smtClean="0"/>
              <a:t>Chrčice</a:t>
            </a:r>
            <a:r>
              <a:rPr lang="cs-CZ" sz="2200" dirty="0" smtClean="0"/>
              <a:t> a 40m dešťové kanalizace podél zahrady č.p. 7</a:t>
            </a:r>
          </a:p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endParaRPr lang="cs-CZ" sz="2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88066" name="Picture 2" descr="Trafostanice&#10;dub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Picture 4" descr="Trafostanice&#10;dub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7"/>
            <a:ext cx="3707904" cy="494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114692" name="Picture 4" descr="Výroční schůze&#10;9.4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692696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690" name="Picture 2" descr="Výroční schůze&#10;9.4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0" name="Picture 10" descr="12.4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83968" y="548680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8" name="Picture 8" descr="12.4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412776"/>
            <a:ext cx="4560507" cy="342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87046" name="Picture 6" descr="12.4.2011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779912" y="3356992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86018" name="Picture 2" descr="Oprava zastávky&#10;2.4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0" name="Picture 4" descr="Oprava zastávky&#10;3.4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2" name="Picture 6" descr="Oprava zastávky&#10;18.4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86104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83970" name="Picture 2" descr="Dešťová kanalizace&#10;dub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83442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2" name="Picture 4" descr="Dešťová kanalizace&#10;dub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780419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5. 5.	Kolaudační souhlas k veřejnému osvětlení směr </a:t>
            </a:r>
            <a:r>
              <a:rPr lang="cs-CZ" sz="2600" dirty="0" err="1" smtClean="0"/>
              <a:t>Pol</a:t>
            </a:r>
            <a:r>
              <a:rPr lang="cs-CZ" sz="2600" dirty="0" smtClean="0"/>
              <a:t>. </a:t>
            </a:r>
            <a:r>
              <a:rPr lang="cs-CZ" sz="2600" dirty="0" err="1" smtClean="0"/>
              <a:t>Chrčice</a:t>
            </a:r>
            <a:endParaRPr lang="cs-CZ" sz="2600" dirty="0" smtClean="0"/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13. 5.	Koncert žáků a učitelů ZUŠ Nymburk v kostele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17. 5.	Dostál Bohuslav, č.p. 75 – 80 let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17. 5.	Pokorný Josef, č.p. 2 – 75 let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17. 5.	Vyčištění příkopu za hřbitovem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21. 5.	Janák Josef, č.p. 130 – 75 let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23. 5. – 3. 6.	Odborná praxe J. Patočkové ml. na OÚ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25. 5.	Nástup S. Šulcové z </a:t>
            </a:r>
            <a:r>
              <a:rPr lang="cs-CZ" sz="2600" dirty="0" err="1" smtClean="0"/>
              <a:t>Němčic</a:t>
            </a:r>
            <a:r>
              <a:rPr lang="cs-CZ" sz="2600" dirty="0" smtClean="0"/>
              <a:t> na veřejnou službu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28. 5.	</a:t>
            </a:r>
            <a:r>
              <a:rPr lang="cs-CZ" sz="2600" dirty="0" err="1" smtClean="0"/>
              <a:t>Černokostelecké</a:t>
            </a:r>
            <a:r>
              <a:rPr lang="cs-CZ" sz="2600" dirty="0" smtClean="0"/>
              <a:t> keramické trhy, zájezd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31. 5.	Podpis smlouvy o dílo s firmou TOST.CZ (zateplení školky)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Oprava místnosti pro služby – omítka, topení, malování</a:t>
            </a:r>
          </a:p>
          <a:p>
            <a:pPr>
              <a:lnSpc>
                <a:spcPct val="120000"/>
              </a:lnSpc>
              <a:buNone/>
            </a:pPr>
            <a:r>
              <a:rPr lang="cs-CZ" sz="2600" dirty="0" smtClean="0"/>
              <a:t>Otevření kadeřnictví v Ohařích, D. Burdová z </a:t>
            </a:r>
            <a:r>
              <a:rPr lang="cs-CZ" sz="2600" dirty="0" err="1" smtClean="0"/>
              <a:t>Němčic</a:t>
            </a:r>
            <a:endParaRPr lang="cs-CZ" sz="2600" dirty="0" smtClean="0"/>
          </a:p>
          <a:p>
            <a:pPr>
              <a:buNone/>
            </a:pPr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81922" name="Picture 2" descr="ZUŠ Nymburk&#10;13.5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707904" y="404664"/>
            <a:ext cx="4871864" cy="365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4" descr="ZUŠ Nymburk&#10;13.5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5536" y="2996952"/>
            <a:ext cx="480053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114690" name="Picture 2" descr="C:\Documents and Settings\obeslo\Plocha\2_OHARE_2011_fotky\Fotky_na výšku\Ohare17.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511824" cy="338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691" name="Picture 3" descr="C:\Documents and Settings\obeslo\Plocha\2_OHARE_2011_fotky\Fotky_na výšku\Ohare17.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427984" y="2924944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76802" name="Picture 2" descr="Na palouku&#10;květ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1" name="Picture 1" descr="C:\Documents and Settings\obeslo\Plocha\2_OHARE_2011_fotky\Fotky_na výšku\Ohare12.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744162" cy="499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dirty="0" smtClean="0"/>
              <a:t>1. 1.	Podání žádosti o dotaci z Fondu podpory dobrovolných 	hasičů – starší stříkačka PPS 12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4. 1.	Podání žádosti o dotaci z Fondu kultury a obnovy památek – 	obnova křížku na hřbitově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8. 1.	Robovská Ludmila, č.p. 42 – 80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9. 1.	V Betlémě není místo, představení dětí z Přelouče v kostele, 	farnost Ohaře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 1.	Podání žádosti o dotaci z FROM 2011 – zateplení školky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 1.	Podání žádosti o dotaci z Fondu životního prostředí – ČOV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27. 1.	Narození Dominika </a:t>
            </a:r>
            <a:r>
              <a:rPr lang="cs-CZ" dirty="0" err="1" smtClean="0"/>
              <a:t>Jaborského</a:t>
            </a:r>
            <a:r>
              <a:rPr lang="cs-CZ" dirty="0" smtClean="0"/>
              <a:t>, </a:t>
            </a:r>
            <a:r>
              <a:rPr lang="cs-CZ" dirty="0" err="1" smtClean="0"/>
              <a:t>č.p</a:t>
            </a:r>
            <a:r>
              <a:rPr lang="cs-CZ" dirty="0" smtClean="0"/>
              <a:t>. 151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31. 1.	Ukončení veřejné služby M. Čureji, Výčapy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Začátek ledna – oteplení, sníh roztál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Děti na horách, V. Louman, SDH Ohaře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79874" name="Picture 2" descr="Černokostelecké keramické trhy&#10;28.5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752528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6" name="Picture 4" descr="Černokostelecké keramické trhy&#10;28.5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653898" cy="487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75778" name="Picture 2" descr="Místnost pro služby&#10;květ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2" name="Picture 6" descr="Místnost pro služby&#10;červ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132856"/>
            <a:ext cx="4272475" cy="320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7" name="Picture 4" descr="Místnost pro služby&#10;červ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51039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6" name="Picture 2" descr="Místnost pro služby&#10;červen 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1" y="2204864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,Jaroslav Svěcený - PianoViolin (Arrival)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3. 6.	Úprava polní cesty ke hřišti, OÚ a Proteco Agro</a:t>
            </a:r>
          </a:p>
          <a:p>
            <a:pPr>
              <a:buNone/>
            </a:pPr>
            <a:r>
              <a:rPr lang="cs-CZ" sz="2200" dirty="0" smtClean="0"/>
              <a:t>3. 6.	Kontrola sociálního a důchodového pojištění, OSSZ Kolín – 	bez závad</a:t>
            </a:r>
          </a:p>
          <a:p>
            <a:pPr>
              <a:buNone/>
            </a:pPr>
            <a:r>
              <a:rPr lang="cs-CZ" sz="2200" dirty="0" smtClean="0"/>
              <a:t>3. 6.	Žádost o poskytnutí grantu na Farmářské trhy v Ohařích</a:t>
            </a:r>
          </a:p>
          <a:p>
            <a:pPr>
              <a:buNone/>
            </a:pPr>
            <a:r>
              <a:rPr lang="cs-CZ" sz="2200" dirty="0" smtClean="0"/>
              <a:t>4. 6.	Výlet dětí SDH Ohaře na kolech, bowling, V. Louman</a:t>
            </a:r>
          </a:p>
          <a:p>
            <a:pPr>
              <a:buNone/>
            </a:pPr>
            <a:r>
              <a:rPr lang="cs-CZ" sz="2200" dirty="0" smtClean="0"/>
              <a:t>4. 6.	Svoz velkoobjemového a nebezpečného odpadu, SOP</a:t>
            </a:r>
          </a:p>
          <a:p>
            <a:pPr>
              <a:buNone/>
            </a:pPr>
            <a:r>
              <a:rPr lang="cs-CZ" sz="2200" dirty="0" smtClean="0"/>
              <a:t>6. 6.	Schválení dotací na zateplení školky a na požární stříkačku, 	Zastupitelstvo Středočeského kraje </a:t>
            </a:r>
          </a:p>
          <a:p>
            <a:pPr>
              <a:buNone/>
            </a:pPr>
            <a:r>
              <a:rPr lang="cs-CZ" sz="2200" dirty="0" smtClean="0"/>
              <a:t>11. 6.	Memoriál </a:t>
            </a:r>
            <a:r>
              <a:rPr lang="cs-CZ" sz="2200" dirty="0" err="1" smtClean="0"/>
              <a:t>Bohouše</a:t>
            </a:r>
            <a:r>
              <a:rPr lang="cs-CZ" sz="2200" dirty="0" smtClean="0"/>
              <a:t> Březiny a Dětský den, večer zábava </a:t>
            </a:r>
          </a:p>
          <a:p>
            <a:pPr>
              <a:buNone/>
            </a:pPr>
            <a:r>
              <a:rPr lang="cs-CZ" sz="2200" dirty="0" smtClean="0"/>
              <a:t>21. 6.	Hampl Jaroslav, č.p. 40 – 75 let</a:t>
            </a:r>
          </a:p>
          <a:p>
            <a:pPr>
              <a:buNone/>
            </a:pPr>
            <a:r>
              <a:rPr lang="cs-CZ" sz="2200" dirty="0" smtClean="0"/>
              <a:t>30. 6.	Ukončení pracovního poměru v MŠ Ohaře, pí. učitelka 	Jelínková</a:t>
            </a:r>
          </a:p>
          <a:p>
            <a:pPr>
              <a:buNone/>
            </a:pPr>
            <a:r>
              <a:rPr lang="cs-CZ" sz="2200" dirty="0" smtClean="0"/>
              <a:t>Rekonstrukce místnosti na OÚ pro potřeby spolků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73730" name="Picture 2" descr="Cesta ke hřišti&#10;3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2" name="Picture 4" descr="Cesta ke hřišti&#10;3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583832" cy="34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72708" name="Picture 4" descr="Výlet na kolech&#10;4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476328" cy="335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6" name="Picture 2" descr="Výlet na kolech&#10;4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110594" name="Picture 2" descr="C:\Documents and Settings\obeslo\Plocha\2_OHARE_2011_fotky\Fotky_na výšku\Ohare4.6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5" name="Picture 3" descr="C:\Documents and Settings\obeslo\Plocha\2_OHARE_2011_fotky\Fotky_na výšku\Ohare4.6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6398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6" name="Picture 4" descr="C:\Documents and Settings\obeslo\Plocha\2_OHARE_2011_fotky\Fotky_na výšku\Ohare4.6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960101" cy="297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71682" name="Picture 2" descr="Zahájení soutěží&#10;11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6" name="Picture 6" descr="Zahájení soutěží&#10;11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672408" cy="489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119812" name="Picture 4" descr="Soutěže žen&#10;11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151784" cy="311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4" name="Picture 6" descr="Soutěže žen&#10;11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151784" cy="311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6" name="Picture 8" descr="Soutěže dětí&#10;11.6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707904" cy="494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Dětský den&#10;11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439816" cy="332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120834" name="Picture 2" descr="Dětský den&#10;11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96952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09574" name="Picture 6" descr="Děti z Přelouče&#10;9.1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355976" y="1124744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570" name="Picture 2" descr="Děti z Přelouče&#10;9.1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3140968"/>
            <a:ext cx="4440493" cy="333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70658" name="Picture 2" descr="Klubovna ohařských spolk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484784"/>
            <a:ext cx="6525325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69634" name="Picture 2" descr="Klubovna ohařských spolků&#10;18.5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Klubovna ohařských spolků&#10;2.6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8" name="Picture 6" descr="Klubovna ohařských spolků&#10;21.7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5699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115714" name="Picture 2" descr="Klubovna ohařských spolků&#10;30.6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6" name="Picture 4" descr="Klubovna ohařských spolků&#10;15.7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121858" name="Picture 2" descr="Poslední den šk.roku 2010/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76064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2987824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pí. uč. Miloslava Jelínková</a:t>
            </a: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2565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dirty="0" smtClean="0"/>
              <a:t>1. 7.	</a:t>
            </a:r>
            <a:r>
              <a:rPr lang="cs-CZ" sz="3100" dirty="0" smtClean="0"/>
              <a:t>Zahájení stavby „Zlepšení tepelně technických vlastností</a:t>
            </a:r>
          </a:p>
          <a:p>
            <a:pPr>
              <a:lnSpc>
                <a:spcPct val="120000"/>
              </a:lnSpc>
              <a:buNone/>
            </a:pPr>
            <a:r>
              <a:rPr lang="cs-CZ" sz="3100" dirty="0" smtClean="0"/>
              <a:t>		objektu MŠ Ohaře“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2. 7.	Posezení KOŽ a SDH ve spolkové místnosti na OÚ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 7.	Bukač Jan, č.p. 41 – 65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13. 7.	Beseda k záměru stavby letiště v katastru obce Ohaře, OÚ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16. 7.	Hasiči ve Třech Dvorech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19. 7.	Školení RUIAN, Praha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20. 7.	Oprava cest a chodníků, SÚS Kutná Hora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22. 7.	Rozhodnutí o poskytnutí grantu na Farmářské trhy v Ohařích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30. 7.	Hasiči v </a:t>
            </a:r>
            <a:r>
              <a:rPr lang="cs-CZ" dirty="0" err="1" smtClean="0"/>
              <a:t>Němčicích</a:t>
            </a:r>
            <a:endParaRPr lang="cs-CZ" dirty="0" smtClean="0"/>
          </a:p>
          <a:p>
            <a:pPr>
              <a:lnSpc>
                <a:spcPct val="120000"/>
              </a:lnSpc>
              <a:buNone/>
            </a:pPr>
            <a:r>
              <a:rPr lang="cs-CZ" sz="3100" dirty="0" smtClean="0"/>
              <a:t>Dokončení oprav v místnosti pro spolky</a:t>
            </a:r>
          </a:p>
          <a:p>
            <a:pPr>
              <a:lnSpc>
                <a:spcPct val="120000"/>
              </a:lnSpc>
              <a:buNone/>
            </a:pPr>
            <a:r>
              <a:rPr lang="cs-CZ" sz="3100" dirty="0" smtClean="0"/>
              <a:t>Izolace zadních částí budovy OÚ, hasiči a myslivci</a:t>
            </a:r>
          </a:p>
          <a:p>
            <a:pPr>
              <a:lnSpc>
                <a:spcPct val="120000"/>
              </a:lnSpc>
              <a:buNone/>
            </a:pPr>
            <a:r>
              <a:rPr lang="cs-CZ" sz="3100" dirty="0" smtClean="0"/>
              <a:t>Probírka borovic, obecní pozemek 706/2, p. </a:t>
            </a:r>
            <a:r>
              <a:rPr lang="cs-CZ" sz="3100" dirty="0" err="1" smtClean="0"/>
              <a:t>Koška</a:t>
            </a:r>
            <a:endParaRPr lang="cs-CZ" sz="31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67590" name="Picture 6" descr="1.7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96752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6" name="Picture 2" descr="1.7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560507" cy="342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65540" name="Picture 4" descr="Červenec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2" name="Picture 6" descr="Červenec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24944"/>
            <a:ext cx="4511824" cy="338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66566" name="Picture 6" descr="Posezení&#10;2.7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5536" y="1268760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8" name="Picture 8" descr="Posezení&#10;2.7.2011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572000" y="3284984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,Jaroslav Svěcený - Kolotoč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9218" name="Picture 2" descr="C:\Documents and Settings\obeslo\Plocha\OHARE_2011_fotky\IMG_274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268760"/>
            <a:ext cx="4032036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Documents and Settings\obeslo\Plocha\OHARE_2011_fotky\IMG_2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4040485" cy="303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C:\Documents and Settings\obeslo\Plocha\OHARE_2011_fotky\Fotky na výšku\OhareIMG_2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4032447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Documents and Settings\obeslo\Plocha\OHARE_2011_fotky\IMG_2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4032448" cy="302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63492" name="Picture 4" descr="Ve Třech Dvorech&#10;16.7.2011&#10;foto Jakub Šťást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8"/>
            <a:ext cx="4933950" cy="329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0" name="Picture 2" descr="Ve Třech Dvorech&#10;16.7.2011&#10;foto Jakub Šťást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933950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10245" name="Picture 5" descr="C:\Documents and Settings\obeslo\Plocha\OHARE_2011_fotky\Fotky na výšku\OhareJaborský Dominik_27.1.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Documents and Settings\obeslo\Plocha\OHARE_2011_fotky\Fotky na výšku\OhareSnimek 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64514" name="Picture 2" descr="Oprava komunikací&#10;červenec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6" name="Picture 4" descr="Oprava komunikací&#10;červenec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635896" cy="484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62466" name="Picture 2" descr="Izolace části OÚ&#10;červenec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923928" cy="523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72" name="Picture 8" descr="Izolace části OÚ&#10;25.7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5" y="1340768"/>
            <a:ext cx="3888431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52</a:t>
            </a:fld>
            <a:endParaRPr lang="cs-CZ"/>
          </a:p>
        </p:txBody>
      </p:sp>
      <p:pic>
        <p:nvPicPr>
          <p:cNvPr id="118790" name="Picture 6" descr="V Němčicích&#10;30.7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620688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86" name="Picture 2" descr="V Němčicích&#10;30.7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607835" cy="345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5184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3. 8.	Obešlo František, č.p. 46 – 75 let</a:t>
            </a:r>
          </a:p>
          <a:p>
            <a:pPr>
              <a:buNone/>
            </a:pPr>
            <a:r>
              <a:rPr lang="cs-CZ" sz="2200" dirty="0" smtClean="0"/>
              <a:t>8. 8.	Prodloužení dešťové kanalizace za hřbitovem</a:t>
            </a:r>
          </a:p>
          <a:p>
            <a:pPr>
              <a:buNone/>
            </a:pPr>
            <a:r>
              <a:rPr lang="cs-CZ" sz="2200" dirty="0" smtClean="0"/>
              <a:t>10. 8.	Stavba sjezdu k Pilařovým, </a:t>
            </a:r>
            <a:r>
              <a:rPr lang="cs-CZ" sz="2200" dirty="0" err="1" smtClean="0"/>
              <a:t>Silmex</a:t>
            </a:r>
            <a:r>
              <a:rPr lang="cs-CZ" sz="2200" dirty="0" smtClean="0"/>
              <a:t> Kolín</a:t>
            </a:r>
          </a:p>
          <a:p>
            <a:pPr>
              <a:buNone/>
            </a:pPr>
            <a:r>
              <a:rPr lang="cs-CZ" sz="2200" dirty="0" smtClean="0"/>
              <a:t>12. 8.	Přelety </a:t>
            </a:r>
            <a:r>
              <a:rPr lang="cs-CZ" sz="2200" dirty="0" err="1" smtClean="0"/>
              <a:t>ultralehkých</a:t>
            </a:r>
            <a:r>
              <a:rPr lang="cs-CZ" sz="2200" dirty="0" smtClean="0"/>
              <a:t> letadel nad </a:t>
            </a:r>
            <a:r>
              <a:rPr lang="cs-CZ" sz="2200" dirty="0" err="1" smtClean="0"/>
              <a:t>Ohařemi</a:t>
            </a:r>
            <a:r>
              <a:rPr lang="cs-CZ" sz="2200" dirty="0" smtClean="0"/>
              <a:t>, záměr stavby letiště</a:t>
            </a:r>
          </a:p>
          <a:p>
            <a:pPr>
              <a:buNone/>
            </a:pPr>
            <a:r>
              <a:rPr lang="cs-CZ" sz="2200" dirty="0" smtClean="0"/>
              <a:t>18. 8.	Správní rada MAS Zálabí, vyřazení obce Ohaře z projektu nových 	radarů do obcí</a:t>
            </a:r>
          </a:p>
          <a:p>
            <a:pPr>
              <a:buNone/>
            </a:pPr>
            <a:r>
              <a:rPr lang="cs-CZ" sz="2200" dirty="0" smtClean="0"/>
              <a:t>20. 8.	Hasiči v Polních </a:t>
            </a:r>
            <a:r>
              <a:rPr lang="cs-CZ" sz="2200" dirty="0" err="1" smtClean="0"/>
              <a:t>Chrčicích</a:t>
            </a:r>
            <a:r>
              <a:rPr lang="cs-CZ" sz="2200" dirty="0" smtClean="0"/>
              <a:t>, 115. výročí SDH Polní </a:t>
            </a:r>
            <a:r>
              <a:rPr lang="cs-CZ" sz="2200" dirty="0" err="1" smtClean="0"/>
              <a:t>Chrčice</a:t>
            </a:r>
            <a:endParaRPr lang="cs-CZ" sz="2200" dirty="0" smtClean="0"/>
          </a:p>
          <a:p>
            <a:pPr>
              <a:buNone/>
            </a:pPr>
            <a:r>
              <a:rPr lang="cs-CZ" sz="2200" dirty="0" smtClean="0"/>
              <a:t>25. 8.	Nástup paní učitelky Pavly </a:t>
            </a:r>
            <a:r>
              <a:rPr lang="cs-CZ" sz="2200" dirty="0" err="1" smtClean="0"/>
              <a:t>Machkové</a:t>
            </a:r>
            <a:r>
              <a:rPr lang="cs-CZ" sz="2200" dirty="0" smtClean="0"/>
              <a:t> do MŠ</a:t>
            </a:r>
          </a:p>
          <a:p>
            <a:pPr>
              <a:buNone/>
            </a:pPr>
            <a:r>
              <a:rPr lang="cs-CZ" sz="2200" dirty="0" smtClean="0"/>
              <a:t>30. 8.	Kontrolní prohlídka stavby MŠ, povolení k předčasnému užívání</a:t>
            </a:r>
          </a:p>
          <a:p>
            <a:pPr>
              <a:buNone/>
            </a:pPr>
            <a:r>
              <a:rPr lang="cs-CZ" sz="2200" dirty="0" smtClean="0"/>
              <a:t>Anketa k záměru stavby letiště v katastru obce Ohaře</a:t>
            </a:r>
          </a:p>
          <a:p>
            <a:pPr>
              <a:buNone/>
            </a:pPr>
            <a:r>
              <a:rPr lang="cs-CZ" sz="2200" dirty="0" smtClean="0"/>
              <a:t>Probírka borovic, obecní pozemek 706/2, p. </a:t>
            </a:r>
            <a:r>
              <a:rPr lang="cs-CZ" sz="2200" dirty="0" err="1" smtClean="0"/>
              <a:t>Koška</a:t>
            </a:r>
            <a:endParaRPr lang="cs-CZ" sz="2200" dirty="0" smtClean="0"/>
          </a:p>
          <a:p>
            <a:pPr>
              <a:buNone/>
            </a:pPr>
            <a:r>
              <a:rPr lang="cs-CZ" sz="2200" dirty="0" smtClean="0"/>
              <a:t>Páteční volejbalové večery na asfaltovém hřišti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53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54</a:t>
            </a:fld>
            <a:endParaRPr lang="cs-CZ"/>
          </a:p>
        </p:txBody>
      </p:sp>
      <p:pic>
        <p:nvPicPr>
          <p:cNvPr id="60418" name="Picture 2" descr="Dešťová kanalizace&#10;srp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46" y="1412776"/>
            <a:ext cx="37264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0" name="Picture 4" descr="Sjezd k Pilařům&#10;10.8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707904" cy="494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112642" name="Picture 2" descr="C:\Documents and Settings\obeslo\Plocha\2_OHARE_2011_fotky\Fotky_na výšku\Ohare12.8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3" name="Picture 3" descr="C:\Documents and Settings\obeslo\Plocha\2_OHARE_2011_fotky\Fotky_na výšku\Ohare12.8 (10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4008" y="404664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4" name="Picture 4" descr="C:\Documents and Settings\obeslo\Plocha\2_OHARE_2011_fotky\Fotky_na výšku\Ohare12.8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3984104" cy="298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56</a:t>
            </a:fld>
            <a:endParaRPr lang="cs-CZ"/>
          </a:p>
        </p:txBody>
      </p:sp>
      <p:pic>
        <p:nvPicPr>
          <p:cNvPr id="3" name="Picture 2" descr="V Polních Chrčicích&#10;20.8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988840"/>
            <a:ext cx="4943872" cy="370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4" name="Picture 6" descr="V Polních Chrčicích&#10;20.8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543857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57</a:t>
            </a:fld>
            <a:endParaRPr lang="cs-CZ"/>
          </a:p>
        </p:txBody>
      </p:sp>
      <p:pic>
        <p:nvPicPr>
          <p:cNvPr id="56322" name="Picture 2" descr="Srp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Srp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815916" cy="508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57346" name="Picture 2" descr="Srp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620344" cy="346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Srp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744416" cy="499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123906" name="Picture 2" descr="2.9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96752"/>
            <a:ext cx="351039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059832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pí. uč. Pavla </a:t>
            </a:r>
            <a:r>
              <a:rPr lang="cs-CZ" b="1" dirty="0" err="1" smtClean="0">
                <a:solidFill>
                  <a:schemeClr val="tx2"/>
                </a:solidFill>
              </a:rPr>
              <a:t>Machková</a:t>
            </a:r>
            <a:endParaRPr lang="cs-CZ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107522" name="Picture 2" descr="Na horách&#10;leden 201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716016" y="3573016"/>
            <a:ext cx="3960440" cy="297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Na horách&#10;leden 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2132856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obeslo\Plocha\OHARE_2011_fotky\Fotky na výšku\OhareDSC0122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716016" y="404664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60</a:t>
            </a:fld>
            <a:endParaRPr lang="cs-CZ"/>
          </a:p>
        </p:txBody>
      </p:sp>
      <p:pic>
        <p:nvPicPr>
          <p:cNvPr id="55300" name="Picture 4" descr="30.8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560507" cy="342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2" name="Picture 6" descr="Srp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635896" cy="484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61</a:t>
            </a:fld>
            <a:endParaRPr lang="cs-CZ"/>
          </a:p>
        </p:txBody>
      </p:sp>
      <p:pic>
        <p:nvPicPr>
          <p:cNvPr id="59396" name="Picture 4" descr="17.7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68960"/>
            <a:ext cx="451250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4" name="Picture 2" descr="17.7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5892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dirty="0" smtClean="0"/>
              <a:t>5. 9.	Zahájení školního roku  2011/2012 v MŠ Ohaře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8. 9.	Návštěva hejtmana Středočeského kraje MUDr. D. </a:t>
            </a:r>
            <a:r>
              <a:rPr lang="cs-CZ" dirty="0" err="1" smtClean="0"/>
              <a:t>Ratha</a:t>
            </a:r>
            <a:endParaRPr lang="cs-CZ" dirty="0" smtClean="0"/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 9.	Hasiči ve Třech Dvorech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11. 9.	Oprava stolu a laviček u hasičské zbrojnice, děti a V. Louman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14. 9.	Návštěva u Milady Žižkové, dcery po Václavu Kropáčkovi, 	Praha – souhlas se stavbou pergoly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15. 9.	Dopravní nehoda na křižovatce, poškození zastávky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23. 9. 	Evropská jazyková cena </a:t>
            </a:r>
            <a:r>
              <a:rPr lang="cs-CZ" dirty="0" err="1" smtClean="0"/>
              <a:t>Label</a:t>
            </a:r>
            <a:r>
              <a:rPr lang="cs-CZ" dirty="0" smtClean="0"/>
              <a:t> 2011, I. Dudková, Praha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24. 9.	Oprava zastávky po autonehodě, J. Vávra ml., č.p. 65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28. 9.	Nová požární stříkačka v Ohařích, první zkouška u rybníka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29. 9.	Ukončení veřejné služby S. Šulcové, </a:t>
            </a:r>
            <a:r>
              <a:rPr lang="cs-CZ" dirty="0" err="1" smtClean="0"/>
              <a:t>Němčice</a:t>
            </a:r>
            <a:endParaRPr lang="cs-CZ" dirty="0" smtClean="0"/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Venkovní nátěr 2 oken a vstupních dveří na OÚ, M. Skokan</a:t>
            </a:r>
          </a:p>
          <a:p>
            <a:pPr>
              <a:lnSpc>
                <a:spcPct val="120000"/>
              </a:lnSpc>
              <a:buNone/>
            </a:pPr>
            <a:r>
              <a:rPr lang="cs-CZ" dirty="0" err="1" smtClean="0"/>
              <a:t>Štěpkování</a:t>
            </a:r>
            <a:r>
              <a:rPr lang="cs-CZ" dirty="0" smtClean="0"/>
              <a:t> borovic, pozemek 706/2, p. Čapek, </a:t>
            </a:r>
            <a:r>
              <a:rPr lang="cs-CZ" dirty="0" err="1" smtClean="0"/>
              <a:t>Běrunice</a:t>
            </a:r>
            <a:r>
              <a:rPr lang="cs-CZ" dirty="0" smtClean="0"/>
              <a:t>	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63</a:t>
            </a:fld>
            <a:endParaRPr lang="cs-CZ"/>
          </a:p>
        </p:txBody>
      </p:sp>
      <p:pic>
        <p:nvPicPr>
          <p:cNvPr id="50178" name="Picture 2" descr="Září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92696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0" name="Picture 4" descr="2.9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64</a:t>
            </a:fld>
            <a:endParaRPr lang="cs-CZ"/>
          </a:p>
        </p:txBody>
      </p:sp>
      <p:pic>
        <p:nvPicPr>
          <p:cNvPr id="113666" name="Picture 2" descr="C:\Documents and Settings\obeslo\Plocha\2_OHARE_2011_fotky\Fotky_na výšku\Ohare5.9 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474132" cy="463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667" name="Picture 3" descr="C:\Documents and Settings\obeslo\Plocha\2_OHARE_2011_fotky\Fotky_na výšku\Ohare5.9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970838"/>
            <a:ext cx="4800195" cy="360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,Jaroslav Svěcený,Dita Vích Hořínková - Romance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00392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65</a:t>
            </a:fld>
            <a:endParaRPr lang="cs-CZ"/>
          </a:p>
        </p:txBody>
      </p:sp>
      <p:pic>
        <p:nvPicPr>
          <p:cNvPr id="53250" name="Picture 2" descr="MUDr. David Rath&#10;8.9.2011&#10;foto Martin Dukay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43608" y="1196752"/>
            <a:ext cx="3384376" cy="507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MUDr. David Rath&#10;8.9.2011&#10;foto Martin Dukay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04048" y="1412776"/>
            <a:ext cx="336299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66</a:t>
            </a:fld>
            <a:endParaRPr lang="cs-CZ"/>
          </a:p>
        </p:txBody>
      </p:sp>
      <p:pic>
        <p:nvPicPr>
          <p:cNvPr id="51202" name="Picture 2" descr="U hasičské zbrojnice&#10;srp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4" name="Picture 4" descr="Oprava mobiliáře&#10;září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852936"/>
            <a:ext cx="4727848" cy="354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67</a:t>
            </a:fld>
            <a:endParaRPr lang="cs-CZ"/>
          </a:p>
        </p:txBody>
      </p:sp>
      <p:pic>
        <p:nvPicPr>
          <p:cNvPr id="4098" name="Picture 2" descr="C:\Documents and Settings\obeslo\Plocha\OHARE_2011_fotky\Fotky na výšku\Ohare15.9 (11)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95536" y="1268760"/>
            <a:ext cx="4068283" cy="305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obeslo\Plocha\OHARE_2011_fotky\Fotky na výšku\Ohare15.9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104117" cy="307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Oprava zastávky&#10;září 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01008"/>
            <a:ext cx="4080453" cy="306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68</a:t>
            </a:fld>
            <a:endParaRPr lang="cs-CZ"/>
          </a:p>
        </p:txBody>
      </p:sp>
      <p:pic>
        <p:nvPicPr>
          <p:cNvPr id="48130" name="Picture 2" descr="Zkouška nové stříkačky&#10;28.9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707904" cy="494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 descr="Zkouška nové stříkačky&#10;28.9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32856"/>
            <a:ext cx="4799856" cy="359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69</a:t>
            </a:fld>
            <a:endParaRPr lang="cs-CZ"/>
          </a:p>
        </p:txBody>
      </p:sp>
      <p:pic>
        <p:nvPicPr>
          <p:cNvPr id="47106" name="Picture 2" descr="Oprava oken OÚ&#10;25.9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1340768"/>
            <a:ext cx="3815916" cy="508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 descr="Oprava dveří OÚ&#10;25.9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16766"/>
            <a:ext cx="3816424" cy="508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06500" name="Picture 4" descr="Na horách&#10;led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6" y="2564904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obeslo\Plocha\OHARE_2011_fotky\Fotky na výšku\OhareDSC01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70</a:t>
            </a:fld>
            <a:endParaRPr lang="cs-CZ"/>
          </a:p>
        </p:txBody>
      </p:sp>
      <p:pic>
        <p:nvPicPr>
          <p:cNvPr id="46086" name="Picture 6" descr="Štěpkování&#10;září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268760"/>
            <a:ext cx="4583832" cy="34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Štěpkování&#10;září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5184576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cs-CZ" sz="2200" dirty="0" smtClean="0"/>
              <a:t>3. 10.	Kolaudační souhlas ke stavbě „Zlepšení tepelně technických 	vlastností objektu MŠ Ohaře“</a:t>
            </a:r>
          </a:p>
          <a:p>
            <a:pPr marL="514350" indent="-514350">
              <a:buNone/>
            </a:pPr>
            <a:r>
              <a:rPr lang="cs-CZ" sz="2200" dirty="0" smtClean="0"/>
              <a:t>5. 10.	Den otevřených dveří v MŠ</a:t>
            </a:r>
          </a:p>
          <a:p>
            <a:pPr marL="514350" indent="-514350">
              <a:buNone/>
            </a:pPr>
            <a:r>
              <a:rPr lang="cs-CZ" sz="2200" dirty="0" smtClean="0"/>
              <a:t>12. 10.	Tahadlová Drahomíra,  č.p. 49 – 80 let</a:t>
            </a:r>
          </a:p>
          <a:p>
            <a:pPr>
              <a:buNone/>
            </a:pPr>
            <a:r>
              <a:rPr lang="cs-CZ" sz="2200" dirty="0" smtClean="0"/>
              <a:t>12. 10.	Vydání stavebního povolení na stavbu veřejného osvětlení ve 	Slepé ulici</a:t>
            </a:r>
          </a:p>
          <a:p>
            <a:pPr>
              <a:buNone/>
            </a:pPr>
            <a:r>
              <a:rPr lang="cs-CZ" sz="2200" dirty="0" smtClean="0"/>
              <a:t>12. – 14. 10. Převzetí ceny v soutěži U4energy, Neapol, I. Dudková 	(ředitelka MŠ) a I. Suchánková 	(manažerka MAS Zálabí)</a:t>
            </a:r>
          </a:p>
          <a:p>
            <a:pPr>
              <a:buNone/>
            </a:pPr>
            <a:r>
              <a:rPr lang="cs-CZ" sz="2200" dirty="0" smtClean="0"/>
              <a:t>15. 10.	Hubertova jízda, 11. ročník, J. Převrátil, J. Lhota</a:t>
            </a:r>
          </a:p>
          <a:p>
            <a:pPr>
              <a:buNone/>
            </a:pPr>
            <a:r>
              <a:rPr lang="cs-CZ" sz="2200" dirty="0" smtClean="0"/>
              <a:t>18. 10.	Návštěva JUDr. </a:t>
            </a:r>
            <a:r>
              <a:rPr lang="cs-CZ" sz="2200" dirty="0" err="1" smtClean="0"/>
              <a:t>Molnára</a:t>
            </a:r>
            <a:r>
              <a:rPr lang="cs-CZ" sz="2200" dirty="0" smtClean="0"/>
              <a:t>, radního Středočeského kraje</a:t>
            </a:r>
          </a:p>
          <a:p>
            <a:pPr>
              <a:buNone/>
            </a:pPr>
            <a:r>
              <a:rPr lang="cs-CZ" sz="2200" dirty="0" smtClean="0"/>
              <a:t>18. 10.	Oprava kanálů před č.p.7 a u č.p. 117</a:t>
            </a:r>
          </a:p>
          <a:p>
            <a:pPr>
              <a:buNone/>
            </a:pPr>
            <a:r>
              <a:rPr lang="cs-CZ" sz="2200" dirty="0" smtClean="0"/>
              <a:t>19. 10.	Oprava kanálu před č.p. 48</a:t>
            </a:r>
          </a:p>
          <a:p>
            <a:pPr>
              <a:buNone/>
            </a:pPr>
            <a:endParaRPr lang="cs-CZ" sz="2200" dirty="0" smtClean="0"/>
          </a:p>
          <a:p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71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200" dirty="0" smtClean="0"/>
              <a:t>20. 10.	Hlavatý Josef, </a:t>
            </a:r>
            <a:r>
              <a:rPr lang="cs-CZ" sz="2200" dirty="0" err="1" smtClean="0"/>
              <a:t>č.p</a:t>
            </a:r>
            <a:r>
              <a:rPr lang="cs-CZ" sz="2200" dirty="0" smtClean="0"/>
              <a:t>. 6 – 75 let</a:t>
            </a:r>
          </a:p>
          <a:p>
            <a:pPr>
              <a:buNone/>
            </a:pPr>
            <a:r>
              <a:rPr lang="cs-CZ" sz="2200" dirty="0" smtClean="0"/>
              <a:t>20. 10.	Vybrána firma pro komplexní pozemkovou úpravu – </a:t>
            </a:r>
            <a:r>
              <a:rPr lang="cs-CZ" sz="2200" dirty="0" err="1" smtClean="0"/>
              <a:t>Agroplan</a:t>
            </a:r>
            <a:r>
              <a:rPr lang="cs-CZ" sz="2200" dirty="0" smtClean="0"/>
              <a:t> 	s.r.o., Praha</a:t>
            </a:r>
          </a:p>
          <a:p>
            <a:pPr>
              <a:buNone/>
            </a:pPr>
            <a:r>
              <a:rPr lang="cs-CZ" sz="2200" dirty="0" smtClean="0"/>
              <a:t>20. 10.	MŠ v Událostech v regionech, projekt Sluneční energie do školek</a:t>
            </a:r>
          </a:p>
          <a:p>
            <a:pPr>
              <a:buNone/>
            </a:pPr>
            <a:r>
              <a:rPr lang="cs-CZ" sz="2200" dirty="0" smtClean="0"/>
              <a:t>21. 10.	Nákup pozemků na „Blatníku“ určených k výstavbě rodinných 	domů od D. Součka, Poděbrady</a:t>
            </a:r>
          </a:p>
          <a:p>
            <a:pPr>
              <a:buNone/>
            </a:pPr>
            <a:r>
              <a:rPr lang="cs-CZ" sz="2200" dirty="0" smtClean="0"/>
              <a:t>22. 10.	Exkurze do pivovaru </a:t>
            </a:r>
            <a:r>
              <a:rPr lang="cs-CZ" sz="2200" dirty="0" err="1" smtClean="0"/>
              <a:t>Kácov</a:t>
            </a:r>
            <a:r>
              <a:rPr lang="cs-CZ" sz="2200" dirty="0" smtClean="0"/>
              <a:t>, posezení, KOŽ a SDH</a:t>
            </a:r>
          </a:p>
          <a:p>
            <a:pPr>
              <a:buNone/>
            </a:pPr>
            <a:r>
              <a:rPr lang="cs-CZ" sz="2200" dirty="0" smtClean="0"/>
              <a:t>25. 10.	Závěrečné vyúčtování dotace, FROM 2011</a:t>
            </a:r>
          </a:p>
          <a:p>
            <a:pPr>
              <a:buNone/>
            </a:pPr>
            <a:r>
              <a:rPr lang="cs-CZ" sz="2200" dirty="0" smtClean="0"/>
              <a:t>29. 10.	Ludmila </a:t>
            </a:r>
            <a:r>
              <a:rPr lang="cs-CZ" sz="2200" dirty="0" err="1" smtClean="0"/>
              <a:t>Strejciusová</a:t>
            </a:r>
            <a:r>
              <a:rPr lang="cs-CZ" sz="2200" dirty="0" smtClean="0"/>
              <a:t>, č.p. 80 – 60 let</a:t>
            </a:r>
          </a:p>
          <a:p>
            <a:pPr>
              <a:buNone/>
            </a:pPr>
            <a:r>
              <a:rPr lang="cs-CZ" sz="2200" dirty="0" smtClean="0"/>
              <a:t>31. 10.	Dobrovolník Středočeského kraje 2011, navržen p. Louman</a:t>
            </a:r>
          </a:p>
          <a:p>
            <a:pPr>
              <a:buNone/>
            </a:pPr>
            <a:r>
              <a:rPr lang="cs-CZ" sz="2200" dirty="0" smtClean="0"/>
              <a:t>Teplý podzim do poloviny měsíce, poté velké ochlazení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73</a:t>
            </a:fld>
            <a:endParaRPr lang="cs-CZ"/>
          </a:p>
        </p:txBody>
      </p:sp>
      <p:pic>
        <p:nvPicPr>
          <p:cNvPr id="115714" name="Picture 2" descr="C:\Documents and Settings\obeslo\Plocha\2_OHARE_2011_fotky\Fotky_na výšku\Ohareskenovat0010 -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223792" cy="306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5" name="Picture 3" descr="C:\Documents and Settings\obeslo\Plocha\2_OHARE_2011_fotky\Fotky_na výšku\OhareDSC_0405 - Kopi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9552" y="3501008"/>
            <a:ext cx="4680520" cy="310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74</a:t>
            </a:fld>
            <a:endParaRPr lang="cs-CZ"/>
          </a:p>
        </p:txBody>
      </p:sp>
      <p:pic>
        <p:nvPicPr>
          <p:cNvPr id="44034" name="Picture 2" descr="11. ročník&#10;15.10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635896" cy="484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11. ročník&#10;15.10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76872"/>
            <a:ext cx="4727848" cy="354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75</a:t>
            </a:fld>
            <a:endParaRPr lang="cs-CZ"/>
          </a:p>
        </p:txBody>
      </p:sp>
      <p:pic>
        <p:nvPicPr>
          <p:cNvPr id="39938" name="Picture 2" descr="JUDr. Karel Molnár&#10;18.10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65584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JUDr. Karel Molnár&#10;18.10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564904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76</a:t>
            </a:fld>
            <a:endParaRPr lang="cs-CZ"/>
          </a:p>
        </p:txBody>
      </p:sp>
      <p:pic>
        <p:nvPicPr>
          <p:cNvPr id="41986" name="Picture 2" descr="Oprava kanálu u čp.7&#10;říjen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0" name="Picture 6" descr="Oprava kanálu u čp.7&#10;říjen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672408" cy="489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2" name="Picture 8" descr="Oprava kanálu u čp.48&#10;říjen 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8904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77</a:t>
            </a:fld>
            <a:endParaRPr lang="cs-CZ"/>
          </a:p>
        </p:txBody>
      </p:sp>
      <p:pic>
        <p:nvPicPr>
          <p:cNvPr id="30721" name="Picture 1" descr="C:\Documents and Settings\obeslo\Plocha\2_OHARE_2011_fotky\Fotky_na výšku\Ohare29.4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780928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C:\Documents and Settings\obeslo\Plocha\2_OHARE_2011_fotky\Fotky_na výšku\Ohare29.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78</a:t>
            </a:fld>
            <a:endParaRPr lang="cs-CZ"/>
          </a:p>
        </p:txBody>
      </p:sp>
      <p:pic>
        <p:nvPicPr>
          <p:cNvPr id="40962" name="Picture 2" descr="Pivovar Kácov&#10;22.10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779912" cy="503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Pivovar Kácov&#10;22.10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132856"/>
            <a:ext cx="4607835" cy="345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,Jaroslav Svěcený - Zelená křídla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5637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79</a:t>
            </a:fld>
            <a:endParaRPr lang="cs-CZ"/>
          </a:p>
        </p:txBody>
      </p:sp>
      <p:pic>
        <p:nvPicPr>
          <p:cNvPr id="43010" name="Picture 2" descr="Zámek Kácov&#10;22.10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799856" cy="359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Zámek Kácov&#10;22.10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80928"/>
            <a:ext cx="4752528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245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1. 2.	Přihláška webových stránek do soutěže o Zlatý erb</a:t>
            </a:r>
          </a:p>
          <a:p>
            <a:pPr>
              <a:buNone/>
            </a:pPr>
            <a:r>
              <a:rPr lang="cs-CZ" sz="2200" dirty="0" smtClean="0"/>
              <a:t>1. 2.	Omezení dopravní obslužnosti, KÚSK</a:t>
            </a:r>
          </a:p>
          <a:p>
            <a:pPr>
              <a:buNone/>
            </a:pPr>
            <a:r>
              <a:rPr lang="cs-CZ" sz="2200" dirty="0" smtClean="0"/>
              <a:t>3. 2.	Dopravní nehoda, poškození veřejného osvětlení u č.p. 62</a:t>
            </a:r>
          </a:p>
          <a:p>
            <a:pPr>
              <a:buNone/>
            </a:pPr>
            <a:r>
              <a:rPr lang="cs-CZ" sz="2200" dirty="0" smtClean="0"/>
              <a:t>4. 2.	VIA projekt, prezentace projektu v Praze</a:t>
            </a:r>
          </a:p>
          <a:p>
            <a:pPr>
              <a:buNone/>
            </a:pPr>
            <a:r>
              <a:rPr lang="cs-CZ" sz="2200" dirty="0" smtClean="0"/>
              <a:t>5. 2.	Výroční schůze KOŽ</a:t>
            </a:r>
          </a:p>
          <a:p>
            <a:pPr>
              <a:buNone/>
            </a:pPr>
            <a:r>
              <a:rPr lang="cs-CZ" sz="2200" dirty="0" smtClean="0"/>
              <a:t>17. 2.	Kontrola hospodaření obce za rok 2010, KÚSK</a:t>
            </a:r>
          </a:p>
          <a:p>
            <a:pPr>
              <a:buNone/>
            </a:pPr>
            <a:r>
              <a:rPr lang="cs-CZ" sz="2200" dirty="0" smtClean="0"/>
              <a:t>18. 2.	Oprava rozvodné skříně u bytovky, ČEZ</a:t>
            </a:r>
          </a:p>
          <a:p>
            <a:pPr>
              <a:buNone/>
            </a:pPr>
            <a:r>
              <a:rPr lang="cs-CZ" sz="2200" dirty="0" smtClean="0"/>
              <a:t>24. 2.	Napojení fotovoltaiky firmy Proteco Agro do sítě ČEZ</a:t>
            </a:r>
          </a:p>
          <a:p>
            <a:pPr>
              <a:buNone/>
            </a:pPr>
            <a:r>
              <a:rPr lang="cs-CZ" sz="2200" dirty="0" smtClean="0"/>
              <a:t>26. 2.	Trojboj ve společenských hrách – pro nezájem zrušen</a:t>
            </a:r>
          </a:p>
          <a:p>
            <a:pPr>
              <a:buNone/>
            </a:pPr>
            <a:r>
              <a:rPr lang="cs-CZ" sz="2200" dirty="0" smtClean="0"/>
              <a:t>28. 2.	Eliška Ptáčková, č.p. 81, nejlepší čtenář roku 2010</a:t>
            </a:r>
          </a:p>
          <a:p>
            <a:pPr>
              <a:buNone/>
            </a:pPr>
            <a:r>
              <a:rPr lang="cs-CZ" sz="2200" dirty="0" smtClean="0"/>
              <a:t>Bez sněhu, ve druhé polovině měsíce mrazy 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400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dirty="0" smtClean="0"/>
              <a:t>3. 11.	Osvětlení sportoviště, projednávání na stavebním úřadě v Kolíně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7. 11.	Podání žádosti o dotaci z programu PRV na akci „Ohaře - 	splašková kanalizace a ČOV“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7. 11.	Oprava kanálu u č.p. 132 a č.p. 74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10. 11.	Oprava části hřbitovní zdi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11. 11.	Ráno první mráz, přes den sluníčko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11. 11.	KOŽ, posezení ve spolkové místnosti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12. 11.	Fotbalové utkání, TJ Union Ohaře a SDH Ohaře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13. 11.	Valášek Vojtěch, č.p. 34 – 70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21. 11.	Dílčí přezkoumání hospodaření obce za rok 2011, KÚSK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26. 11.	Svoz nebezpečného a velkoobjemového odpadu, SOP a.s. 	Přelouč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Ořez stromů a keřů u kostela</a:t>
            </a:r>
          </a:p>
          <a:p>
            <a:pPr>
              <a:buNone/>
            </a:pPr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80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81</a:t>
            </a:fld>
            <a:endParaRPr lang="cs-CZ"/>
          </a:p>
        </p:txBody>
      </p:sp>
      <p:pic>
        <p:nvPicPr>
          <p:cNvPr id="33794" name="Picture 2" descr="Oprava kanálu u čp.132&#10;listopad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83442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Oprava kanálu u čp.71&#10;listopad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16424" cy="508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82</a:t>
            </a:fld>
            <a:endParaRPr lang="cs-CZ"/>
          </a:p>
        </p:txBody>
      </p:sp>
      <p:pic>
        <p:nvPicPr>
          <p:cNvPr id="32770" name="Picture 2" descr="Oprava hřbitovní zdi&#10;listopad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092"/>
            <a:ext cx="3816424" cy="508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Oprava hřbitovní zdi&#10;listopad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797913" cy="506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83</a:t>
            </a:fld>
            <a:endParaRPr lang="cs-CZ"/>
          </a:p>
        </p:txBody>
      </p:sp>
      <p:pic>
        <p:nvPicPr>
          <p:cNvPr id="5122" name="Picture 2" descr="C:\Documents and Settings\obeslo\Plocha\OHARE_2011_fotky\Fotky na výšku\Ohare12.1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obeslo\Plocha\OHARE_2011_fotky\Fotky na výšku\Ohare12.11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128120" cy="309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Documents and Settings\obeslo\Plocha\OHARE_2011_fotky\Fotky na výšku\Ohare12.11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01008"/>
            <a:ext cx="4128120" cy="309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84</a:t>
            </a:fld>
            <a:endParaRPr lang="cs-CZ"/>
          </a:p>
        </p:txBody>
      </p:sp>
      <p:pic>
        <p:nvPicPr>
          <p:cNvPr id="24577" name="Picture 1" descr="C:\Documents and Settings\obeslo\Plocha\2_OHARE_2011_fotky\Fotky_na výšku\OhareNebezpečný odpad_26.1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 descr="C:\Documents and Settings\obeslo\Plocha\2_OHARE_2011_fotky\Fotky_na výšku\OhareNebezpečný odpad_26.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744162" cy="499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85</a:t>
            </a:fld>
            <a:endParaRPr lang="cs-CZ"/>
          </a:p>
        </p:txBody>
      </p:sp>
      <p:pic>
        <p:nvPicPr>
          <p:cNvPr id="31746" name="Picture 2" descr="Ořez stromů u kostela&#10;listopad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100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Ořez stromů u kostela&#10;listopad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58924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None/>
            </a:pPr>
            <a:r>
              <a:rPr lang="cs-CZ" dirty="0" smtClean="0"/>
              <a:t>1. 12.	Kontrolní prohlídka stavby pergoly, podnět pí. </a:t>
            </a:r>
            <a:r>
              <a:rPr lang="cs-CZ" dirty="0" err="1" smtClean="0"/>
              <a:t>Rašinové</a:t>
            </a:r>
            <a:endParaRPr lang="cs-CZ" dirty="0" smtClean="0"/>
          </a:p>
          <a:p>
            <a:pPr marL="514350" indent="-514350">
              <a:lnSpc>
                <a:spcPct val="120000"/>
              </a:lnSpc>
              <a:buNone/>
            </a:pPr>
            <a:r>
              <a:rPr lang="cs-CZ" dirty="0" smtClean="0"/>
              <a:t>3. 12.	Farmářský trh, rozsvícení vánočního stromu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5. 12.	Mikulášská nadílka, KOŽ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6. 12.	Stavební povolení na stavbu „Osvětlení sportoviště“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6. 12.	Podání žádosti o dotaci na veřejné osvětlení, FROM 2012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9. 12.	Vánoční besídka v MŠ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13. 12.	Kontrola využití dotace z programu FROM 2011, KÚSK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18. 12.	† Václav Havel, poslední prezident Československa, první 	prezident ČR, 75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19. 12.	Adventní koncert – Richard </a:t>
            </a:r>
            <a:r>
              <a:rPr lang="cs-CZ" dirty="0" err="1" smtClean="0"/>
              <a:t>Pachman</a:t>
            </a:r>
            <a:r>
              <a:rPr lang="cs-CZ" dirty="0" smtClean="0"/>
              <a:t> a  hosté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21. 12.	První sníh – dopoledne roztál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30. 12.	† Zuzana </a:t>
            </a:r>
            <a:r>
              <a:rPr lang="cs-CZ" dirty="0" err="1" smtClean="0"/>
              <a:t>Lehotová</a:t>
            </a:r>
            <a:r>
              <a:rPr lang="cs-CZ" dirty="0" smtClean="0"/>
              <a:t>, č.p. 68, 65 let</a:t>
            </a:r>
          </a:p>
          <a:p>
            <a:pPr>
              <a:lnSpc>
                <a:spcPct val="120000"/>
              </a:lnSpc>
              <a:buNone/>
            </a:pPr>
            <a:r>
              <a:rPr lang="cs-CZ" dirty="0" smtClean="0"/>
              <a:t>31. 12.	Výroční schůze SDH Ohaře, Silvestr 2011	</a:t>
            </a:r>
            <a:endParaRPr lang="cs-CZ" b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86</a:t>
            </a:fld>
            <a:endParaRPr lang="cs-CZ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87</a:t>
            </a:fld>
            <a:endParaRPr lang="cs-CZ"/>
          </a:p>
        </p:txBody>
      </p:sp>
      <p:pic>
        <p:nvPicPr>
          <p:cNvPr id="117762" name="Picture 2" descr="Vánoční strom&#10;2.12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851920" cy="513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764" name="Picture 4" descr="Vánoční strom&#10;2.12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816424" cy="508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88</a:t>
            </a:fld>
            <a:endParaRPr lang="cs-CZ"/>
          </a:p>
        </p:txBody>
      </p:sp>
      <p:pic>
        <p:nvPicPr>
          <p:cNvPr id="25602" name="Picture 2" descr="Farmářský trh&#10;3.12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439816" cy="332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Farmářský trh&#10;3.12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888431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89</a:t>
            </a:fld>
            <a:endParaRPr lang="cs-CZ"/>
          </a:p>
        </p:txBody>
      </p:sp>
      <p:pic>
        <p:nvPicPr>
          <p:cNvPr id="116738" name="Picture 2" descr="Farmářský trh&#10;3.12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95536" y="1484784"/>
            <a:ext cx="37264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0" name="Picture 4" descr="Farmářský trh&#10;3.12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851920" y="2060848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8196" name="Picture 4" descr="C:\Documents and Settings\obeslo\Plocha\OHARE_2011_fotky\Fotky na výšku\Ohare3.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635896" y="332656"/>
            <a:ext cx="4272475" cy="320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52" name="Picture 4" descr="Veřejné osvětlení&#10;únor 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3294365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Documents and Settings\obeslo\Plocha\OHARE_2011_fotky\Fotky na výšku\Ohare3.2 (2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220072" y="2276872"/>
            <a:ext cx="329436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90</a:t>
            </a:fld>
            <a:endParaRPr lang="cs-CZ"/>
          </a:p>
        </p:txBody>
      </p:sp>
      <p:pic>
        <p:nvPicPr>
          <p:cNvPr id="24578" name="Picture 2" descr="Mikulášská nadílka&#10;5.12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1" y="1988840"/>
            <a:ext cx="4752528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Mikulášská nadílka&#10;5.12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148064" y="1484784"/>
            <a:ext cx="3545886" cy="472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91</a:t>
            </a:fld>
            <a:endParaRPr lang="cs-CZ"/>
          </a:p>
        </p:txBody>
      </p:sp>
      <p:pic>
        <p:nvPicPr>
          <p:cNvPr id="6146" name="Picture 2" descr="C:\Documents and Settings\obeslo\Plocha\OHARE_2011_fotky\Fotky na výšku\Ohare13.1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152461" cy="311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Documents and Settings\obeslo\Plocha\OHARE_2011_fotky\Fotky na výšku\Ohare13.12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152122" cy="311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Documents and Settings\obeslo\Plocha\OHARE_2011_fotky\Fotky na výšku\Ohare13.12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73016"/>
            <a:ext cx="4128120" cy="309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92</a:t>
            </a:fld>
            <a:endParaRPr lang="cs-CZ"/>
          </a:p>
        </p:txBody>
      </p:sp>
      <p:pic>
        <p:nvPicPr>
          <p:cNvPr id="11270" name="Picture 6" descr="http://www.mzv.cz/public/90/18/a3/749793_657027_Vaclav_Havel6_podpis_web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4664"/>
            <a:ext cx="5295370" cy="354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http://cdn.theatlantic.com/static/mt/assets/international/havelhavel-b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4526235" cy="257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ichard Pachman 2008 - Snížek padá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93</a:t>
            </a:fld>
            <a:endParaRPr lang="cs-CZ"/>
          </a:p>
        </p:txBody>
      </p:sp>
      <p:pic>
        <p:nvPicPr>
          <p:cNvPr id="23555" name="Picture 3" descr="http://www.ohare.cz/data/kalendar_akci/1937cs_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631642" cy="514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1" name="Picture 9" descr="R. Pachman a hosté&#10;19.12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68593"/>
            <a:ext cx="4727848" cy="314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94</a:t>
            </a:fld>
            <a:endParaRPr lang="cs-CZ"/>
          </a:p>
        </p:txBody>
      </p:sp>
      <p:pic>
        <p:nvPicPr>
          <p:cNvPr id="9" name="Picture 5" descr="R. Pachman a hosté&#10;19.12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067944" y="332656"/>
            <a:ext cx="4871864" cy="332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R. Pachman a hosté&#10;19.12.201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1772816"/>
            <a:ext cx="5112568" cy="340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R. Pachman a hosté&#10;19.12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140968"/>
            <a:ext cx="4860371" cy="323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95</a:t>
            </a:fld>
            <a:endParaRPr lang="cs-CZ"/>
          </a:p>
        </p:txBody>
      </p:sp>
      <p:pic>
        <p:nvPicPr>
          <p:cNvPr id="4" name="Picture 2" descr="R. Pachman a hosté&#10;19.12.201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772816"/>
            <a:ext cx="5112568" cy="340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. Pachman a hosté&#10;19.12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4860371" cy="323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96</a:t>
            </a:fld>
            <a:endParaRPr lang="cs-CZ"/>
          </a:p>
        </p:txBody>
      </p:sp>
      <p:pic>
        <p:nvPicPr>
          <p:cNvPr id="1028" name="Picture 4" descr="D:\Fotografie 2011\Lehotová Zuzana\Lehotová Zuzan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3511911" cy="46805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Fotografie 2011\Lehotová Zuzana\Lehotová Zuz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521075" cy="469106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97</a:t>
            </a:fld>
            <a:endParaRPr lang="cs-CZ"/>
          </a:p>
        </p:txBody>
      </p:sp>
      <p:pic>
        <p:nvPicPr>
          <p:cNvPr id="19458" name="Picture 2" descr="Silvestr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obeslo\Plocha\OHARE_2011_fotky\Silvestr_2011 (4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302433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obeslo\Plocha\OHARE_2011_fotky\Silvestr_2011 (3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717032"/>
            <a:ext cx="3827264" cy="287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98</a:t>
            </a:fld>
            <a:endParaRPr lang="cs-CZ"/>
          </a:p>
        </p:txBody>
      </p:sp>
      <p:pic>
        <p:nvPicPr>
          <p:cNvPr id="5" name="Picture 4" descr="Kolínský PRES&#10;18.1.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76" y="1340768"/>
            <a:ext cx="4164709" cy="5144641"/>
          </a:xfrm>
          <a:prstGeom prst="rect">
            <a:avLst/>
          </a:prstGeom>
          <a:noFill/>
        </p:spPr>
      </p:pic>
      <p:pic>
        <p:nvPicPr>
          <p:cNvPr id="7" name="Picture 8" descr="Kolínský Pres&#10;1.3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6672"/>
            <a:ext cx="2918884" cy="5733256"/>
          </a:xfrm>
          <a:prstGeom prst="rect">
            <a:avLst/>
          </a:prstGeom>
          <a:noFill/>
        </p:spPr>
      </p:pic>
      <p:pic>
        <p:nvPicPr>
          <p:cNvPr id="8" name="Picture 10" descr="Kolínský deník&#10;19.3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4837100" cy="5040560"/>
          </a:xfrm>
          <a:prstGeom prst="rect">
            <a:avLst/>
          </a:prstGeom>
          <a:noFill/>
        </p:spPr>
      </p:pic>
      <p:pic>
        <p:nvPicPr>
          <p:cNvPr id="9" name="Picture 12" descr="Kolínský Pres&#10;5.4.2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24744"/>
            <a:ext cx="3320802" cy="5503767"/>
          </a:xfrm>
          <a:prstGeom prst="rect">
            <a:avLst/>
          </a:prstGeom>
          <a:noFill/>
        </p:spPr>
      </p:pic>
      <p:pic>
        <p:nvPicPr>
          <p:cNvPr id="11" name="Picture 16" descr="Kolínský deník&#10;16.4.2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556792"/>
            <a:ext cx="7992888" cy="4886277"/>
          </a:xfrm>
          <a:prstGeom prst="rect">
            <a:avLst/>
          </a:prstGeom>
          <a:noFill/>
        </p:spPr>
      </p:pic>
      <p:pic>
        <p:nvPicPr>
          <p:cNvPr id="12" name="Picture 18" descr="Kolínský deník&#10;30.5.2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412776"/>
            <a:ext cx="5372125" cy="4758576"/>
          </a:xfrm>
          <a:prstGeom prst="rect">
            <a:avLst/>
          </a:prstGeom>
          <a:noFill/>
        </p:spPr>
      </p:pic>
      <p:pic>
        <p:nvPicPr>
          <p:cNvPr id="6" name="Picture 6" descr="Kolínský Pres&#10;8.2.20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412776"/>
            <a:ext cx="3498726" cy="5266032"/>
          </a:xfrm>
          <a:prstGeom prst="rect">
            <a:avLst/>
          </a:prstGeom>
          <a:noFill/>
        </p:spPr>
      </p:pic>
      <p:pic>
        <p:nvPicPr>
          <p:cNvPr id="2068" name="Picture 20" descr="Kolínský Pres&#10;12.7.20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772816"/>
            <a:ext cx="2923919" cy="4536504"/>
          </a:xfrm>
          <a:prstGeom prst="rect">
            <a:avLst/>
          </a:prstGeom>
          <a:noFill/>
        </p:spPr>
      </p:pic>
      <p:pic>
        <p:nvPicPr>
          <p:cNvPr id="2070" name="Picture 22" descr="Kolínský deník&#10;20.7.2011-2.čás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1412776"/>
            <a:ext cx="5401538" cy="5040560"/>
          </a:xfrm>
          <a:prstGeom prst="rect">
            <a:avLst/>
          </a:prstGeom>
          <a:noFill/>
        </p:spPr>
      </p:pic>
      <p:pic>
        <p:nvPicPr>
          <p:cNvPr id="2072" name="Picture 24" descr="Kolínský deník&#10;20.7.2011-1.čás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708920"/>
            <a:ext cx="8421960" cy="32569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99</a:t>
            </a:fld>
            <a:endParaRPr lang="cs-CZ"/>
          </a:p>
        </p:txBody>
      </p:sp>
      <p:pic>
        <p:nvPicPr>
          <p:cNvPr id="3087" name="Picture 15" descr="Moderní obec&#10;listopad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5910003" cy="4938936"/>
          </a:xfrm>
          <a:prstGeom prst="rect">
            <a:avLst/>
          </a:prstGeom>
          <a:noFill/>
        </p:spPr>
      </p:pic>
      <p:pic>
        <p:nvPicPr>
          <p:cNvPr id="3085" name="Picture 13" descr="Náš REGION, Kolínsko&#10;13.10.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739515" cy="5470376"/>
          </a:xfrm>
          <a:prstGeom prst="rect">
            <a:avLst/>
          </a:prstGeom>
          <a:noFill/>
        </p:spPr>
      </p:pic>
      <p:pic>
        <p:nvPicPr>
          <p:cNvPr id="3089" name="Picture 17" descr="Kolínský deník&#10;10.11.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96752"/>
            <a:ext cx="4735890" cy="5256017"/>
          </a:xfrm>
          <a:prstGeom prst="rect">
            <a:avLst/>
          </a:prstGeom>
          <a:noFill/>
        </p:spPr>
      </p:pic>
      <p:pic>
        <p:nvPicPr>
          <p:cNvPr id="3091" name="Picture 19" descr="Kolínský PRES&#10;14.9.2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2983607" cy="4839136"/>
          </a:xfrm>
          <a:prstGeom prst="rect">
            <a:avLst/>
          </a:prstGeom>
          <a:noFill/>
        </p:spPr>
      </p:pic>
      <p:pic>
        <p:nvPicPr>
          <p:cNvPr id="3097" name="Picture 25" descr="www.kr-stredocesky.c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484784"/>
            <a:ext cx="7591425" cy="4962526"/>
          </a:xfrm>
          <a:prstGeom prst="rect">
            <a:avLst/>
          </a:prstGeom>
          <a:noFill/>
        </p:spPr>
      </p:pic>
      <p:pic>
        <p:nvPicPr>
          <p:cNvPr id="3083" name="Picture 11" descr="Kolínský PRES&#10;4.10.2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2204864"/>
            <a:ext cx="3096344" cy="4180667"/>
          </a:xfrm>
          <a:prstGeom prst="rect">
            <a:avLst/>
          </a:prstGeom>
          <a:noFill/>
        </p:spPr>
      </p:pic>
      <p:pic>
        <p:nvPicPr>
          <p:cNvPr id="3093" name="Picture 21" descr="Kolínský PRES&#10;31.1.2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04664"/>
            <a:ext cx="4284476" cy="6048672"/>
          </a:xfrm>
          <a:prstGeom prst="rect">
            <a:avLst/>
          </a:prstGeom>
          <a:noFill/>
        </p:spPr>
      </p:pic>
      <p:pic>
        <p:nvPicPr>
          <p:cNvPr id="3095" name="Picture 23" descr="Náš REGION, Kolínsko&#10;24.11.20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1772816"/>
            <a:ext cx="2736304" cy="43564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3038</TotalTime>
  <Words>308</Words>
  <Application>Microsoft Office PowerPoint</Application>
  <PresentationFormat>Předvádění na obrazovce (4:3)</PresentationFormat>
  <Paragraphs>354</Paragraphs>
  <Slides>101</Slides>
  <Notes>0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2" baseType="lpstr">
      <vt:lpstr>Cesta</vt:lpstr>
      <vt:lpstr>OHAŘE  2011</vt:lpstr>
      <vt:lpstr>Zastupitelé obce</vt:lpstr>
      <vt:lpstr>Leden</vt:lpstr>
      <vt:lpstr>Leden</vt:lpstr>
      <vt:lpstr>Leden</vt:lpstr>
      <vt:lpstr>Leden</vt:lpstr>
      <vt:lpstr>Leden</vt:lpstr>
      <vt:lpstr>Únor</vt:lpstr>
      <vt:lpstr>Únor</vt:lpstr>
      <vt:lpstr>Únor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Květen</vt:lpstr>
      <vt:lpstr>Květen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Srpen</vt:lpstr>
      <vt:lpstr>Srpen</vt:lpstr>
      <vt:lpstr>Srpen</vt:lpstr>
      <vt:lpstr>Srpen</vt:lpstr>
      <vt:lpstr>Srpen</vt:lpstr>
      <vt:lpstr>Srpen</vt:lpstr>
      <vt:lpstr>Sepen</vt:lpstr>
      <vt:lpstr>Srpen</vt:lpstr>
      <vt:lpstr>Srpen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O Ohařích v tisku</vt:lpstr>
      <vt:lpstr>O Ohařích v tisku</vt:lpstr>
      <vt:lpstr>Snímek 100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OHAŘE  2011</dc:title>
  <dc:creator>user</dc:creator>
  <cp:lastModifiedBy>user</cp:lastModifiedBy>
  <cp:revision>272</cp:revision>
  <dcterms:modified xsi:type="dcterms:W3CDTF">2012-12-03T10:14:52Z</dcterms:modified>
</cp:coreProperties>
</file>