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1"/>
  </p:notesMasterIdLst>
  <p:sldIdLst>
    <p:sldId id="256" r:id="rId2"/>
    <p:sldId id="260" r:id="rId3"/>
    <p:sldId id="257" r:id="rId4"/>
    <p:sldId id="291" r:id="rId5"/>
    <p:sldId id="261" r:id="rId6"/>
    <p:sldId id="258" r:id="rId7"/>
    <p:sldId id="287" r:id="rId8"/>
    <p:sldId id="270" r:id="rId9"/>
    <p:sldId id="288" r:id="rId10"/>
    <p:sldId id="330" r:id="rId11"/>
    <p:sldId id="268" r:id="rId12"/>
    <p:sldId id="289" r:id="rId13"/>
    <p:sldId id="290" r:id="rId14"/>
    <p:sldId id="271" r:id="rId15"/>
    <p:sldId id="272" r:id="rId16"/>
    <p:sldId id="313" r:id="rId17"/>
    <p:sldId id="329" r:id="rId18"/>
    <p:sldId id="315" r:id="rId19"/>
    <p:sldId id="314" r:id="rId20"/>
    <p:sldId id="316" r:id="rId21"/>
    <p:sldId id="331" r:id="rId22"/>
    <p:sldId id="350" r:id="rId23"/>
    <p:sldId id="333" r:id="rId24"/>
    <p:sldId id="273" r:id="rId25"/>
    <p:sldId id="332" r:id="rId26"/>
    <p:sldId id="334" r:id="rId27"/>
    <p:sldId id="344" r:id="rId28"/>
    <p:sldId id="345" r:id="rId29"/>
    <p:sldId id="356" r:id="rId30"/>
    <p:sldId id="275" r:id="rId31"/>
    <p:sldId id="336" r:id="rId32"/>
    <p:sldId id="266" r:id="rId33"/>
    <p:sldId id="263" r:id="rId34"/>
    <p:sldId id="292" r:id="rId35"/>
    <p:sldId id="293" r:id="rId36"/>
    <p:sldId id="343" r:id="rId37"/>
    <p:sldId id="311" r:id="rId38"/>
    <p:sldId id="277" r:id="rId39"/>
    <p:sldId id="269" r:id="rId40"/>
    <p:sldId id="294" r:id="rId41"/>
    <p:sldId id="295" r:id="rId42"/>
    <p:sldId id="296" r:id="rId43"/>
    <p:sldId id="357" r:id="rId44"/>
    <p:sldId id="278" r:id="rId45"/>
    <p:sldId id="279" r:id="rId46"/>
    <p:sldId id="349" r:id="rId47"/>
    <p:sldId id="297" r:id="rId48"/>
    <p:sldId id="347" r:id="rId49"/>
    <p:sldId id="298" r:id="rId50"/>
    <p:sldId id="342" r:id="rId51"/>
    <p:sldId id="327" r:id="rId52"/>
    <p:sldId id="280" r:id="rId53"/>
    <p:sldId id="281" r:id="rId54"/>
    <p:sldId id="317" r:id="rId55"/>
    <p:sldId id="264" r:id="rId56"/>
    <p:sldId id="299" r:id="rId57"/>
    <p:sldId id="358" r:id="rId58"/>
    <p:sldId id="351" r:id="rId59"/>
    <p:sldId id="265" r:id="rId60"/>
    <p:sldId id="282" r:id="rId61"/>
    <p:sldId id="328" r:id="rId62"/>
    <p:sldId id="348" r:id="rId63"/>
    <p:sldId id="302" r:id="rId64"/>
    <p:sldId id="303" r:id="rId65"/>
    <p:sldId id="300" r:id="rId66"/>
    <p:sldId id="301" r:id="rId67"/>
    <p:sldId id="352" r:id="rId68"/>
    <p:sldId id="341" r:id="rId69"/>
    <p:sldId id="283" r:id="rId70"/>
    <p:sldId id="346" r:id="rId71"/>
    <p:sldId id="308" r:id="rId72"/>
    <p:sldId id="309" r:id="rId73"/>
    <p:sldId id="307" r:id="rId74"/>
    <p:sldId id="310" r:id="rId75"/>
    <p:sldId id="304" r:id="rId76"/>
    <p:sldId id="353" r:id="rId77"/>
    <p:sldId id="305" r:id="rId78"/>
    <p:sldId id="306" r:id="rId79"/>
    <p:sldId id="284" r:id="rId80"/>
    <p:sldId id="262" r:id="rId81"/>
    <p:sldId id="312" r:id="rId82"/>
    <p:sldId id="322" r:id="rId83"/>
    <p:sldId id="323" r:id="rId84"/>
    <p:sldId id="324" r:id="rId85"/>
    <p:sldId id="325" r:id="rId86"/>
    <p:sldId id="326" r:id="rId87"/>
    <p:sldId id="340" r:id="rId88"/>
    <p:sldId id="285" r:id="rId89"/>
    <p:sldId id="318" r:id="rId90"/>
    <p:sldId id="267" r:id="rId91"/>
    <p:sldId id="338" r:id="rId92"/>
    <p:sldId id="339" r:id="rId93"/>
    <p:sldId id="286" r:id="rId94"/>
    <p:sldId id="337" r:id="rId95"/>
    <p:sldId id="319" r:id="rId96"/>
    <p:sldId id="354" r:id="rId97"/>
    <p:sldId id="355" r:id="rId98"/>
    <p:sldId id="320" r:id="rId99"/>
    <p:sldId id="321" r:id="rId10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EC9F0-DD97-409D-A97A-3D19347A4D91}" type="datetimeFigureOut">
              <a:rPr lang="cs-CZ" smtClean="0"/>
              <a:pPr/>
              <a:t>12.12.2011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D413D-12F6-4CFE-BEB3-01864D727D6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928662" y="1928803"/>
            <a:ext cx="7172348" cy="1470025"/>
          </a:xfrm>
        </p:spPr>
        <p:txBody>
          <a:bodyPr/>
          <a:lstStyle/>
          <a:p>
            <a:r>
              <a:rPr kumimoji="1" lang="cs-CZ" altLang="ja-JP" smtClean="0"/>
              <a:t>Klepnutím lze upravit styl předlohy nadpisů.</a:t>
            </a:r>
            <a:endParaRPr kumimoji="1" lang="ja-JP" altLang="en-US" dirty="0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1371600" y="3643314"/>
            <a:ext cx="6400800" cy="12858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cs-CZ" altLang="ja-JP" smtClean="0"/>
              <a:t>Klepnutím lze upravit styl předlohy podnadpisů.</a:t>
            </a:r>
            <a:endParaRPr kumimoji="1" lang="ja-JP" altLang="en-US" dirty="0"/>
          </a:p>
        </p:txBody>
      </p:sp>
      <p:sp>
        <p:nvSpPr>
          <p:cNvPr id="12" name="図形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1FD6-FD67-4BF1-A39C-AED79771F2A4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11" name="図形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8" name="図形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7829576" cy="1011222"/>
          </a:xfrm>
        </p:spPr>
        <p:txBody>
          <a:bodyPr/>
          <a:lstStyle/>
          <a:p>
            <a:r>
              <a:rPr kumimoji="1" lang="cs-CZ" altLang="ja-JP" smtClean="0"/>
              <a:t>Klepnutím lze upravit styl předlohy nadpisů.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71514" y="1285860"/>
            <a:ext cx="7829576" cy="4357718"/>
          </a:xfrm>
        </p:spPr>
        <p:txBody>
          <a:bodyPr vert="eaVert"/>
          <a:lstStyle/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D451-C28C-427D-9A6F-82445A7EAAE9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43702" y="285730"/>
            <a:ext cx="1785950" cy="5565797"/>
          </a:xfrm>
        </p:spPr>
        <p:txBody>
          <a:bodyPr vert="eaVert"/>
          <a:lstStyle>
            <a:lvl1pPr>
              <a:defRPr>
                <a:gradFill flip="none" rotWithShape="1"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cs-CZ" altLang="ja-JP" smtClean="0"/>
              <a:t>Klepnutím lze upravit styl předlohy nadpisů.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42910" y="274640"/>
            <a:ext cx="5834090" cy="5583253"/>
          </a:xfrm>
        </p:spPr>
        <p:txBody>
          <a:bodyPr vert="eaVert"/>
          <a:lstStyle/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652450" y="6356350"/>
            <a:ext cx="2133600" cy="365125"/>
          </a:xfrm>
        </p:spPr>
        <p:txBody>
          <a:bodyPr/>
          <a:lstStyle/>
          <a:p>
            <a:fld id="{8554652B-232F-4678-BF2F-8F6B28599495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6286512" y="6356350"/>
            <a:ext cx="2133600" cy="365125"/>
          </a:xfrm>
        </p:spPr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cs-CZ" altLang="ja-JP" smtClean="0"/>
              <a:t>Klepnutím lze upravit styl předlohy nadpisů.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cs-CZ" altLang="ja-JP" smtClean="0"/>
              <a:t>Klepnutím lze upravit styl předlohy podnadpisů.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042B-AD4C-4978-A00C-EB1B6E762D28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cs-CZ" altLang="ja-JP" smtClean="0"/>
              <a:t>Klepnutím lze upravit styl předlohy nadpisů.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C9DA-71BC-4FD6-A988-F93D4703F220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000100" y="4714884"/>
            <a:ext cx="7215239" cy="86200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cs-CZ" altLang="ja-JP" smtClean="0"/>
              <a:t>Klepnutím lze upravit styl předlohy nadpisů.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1000101" y="2857496"/>
            <a:ext cx="7215238" cy="17859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289B-D636-4B5E-94B2-32155643A47D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cs-CZ" altLang="ja-JP" smtClean="0"/>
              <a:t>Klepnutím lze upravit styl předlohy nadpisů.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37B-C562-4C4B-AC6C-BD1A3B51E948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cs-CZ" altLang="ja-JP" smtClean="0"/>
              <a:t>Klepnutím lze upravit styl předlohy nadpisů.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/>
          </a:p>
        </p:txBody>
      </p:sp>
      <p:sp>
        <p:nvSpPr>
          <p:cNvPr id="7" name="図形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5F5E-999E-4AB6-9FB8-C22859E897B9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8" name="図形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図形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671646" y="4572008"/>
            <a:ext cx="6400816" cy="928686"/>
          </a:xfrm>
        </p:spPr>
        <p:txBody>
          <a:bodyPr/>
          <a:lstStyle/>
          <a:p>
            <a:r>
              <a:rPr kumimoji="1" lang="cs-CZ" altLang="ja-JP" smtClean="0"/>
              <a:t>Klepnutím lze upravit styl předlohy nadpisů.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D42C7-6712-407B-91BB-7727CCDDFB88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4" name="図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図形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1877-E146-43FE-B66A-D9E64947BD80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3" name="図形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図形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cs-CZ" altLang="ja-JP" smtClean="0"/>
              <a:t>Klepnutím lze upravit styl předlohy nadpisů.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575050" y="1428737"/>
            <a:ext cx="5111750" cy="4697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83FB-715D-496A-ABD8-DF966045D439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792288" y="5014914"/>
            <a:ext cx="5486400" cy="41435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1" lang="cs-CZ" altLang="ja-JP" smtClean="0"/>
              <a:t>Klepnutím lze upravit styl předlohy nadpisů.</a:t>
            </a:r>
            <a:endParaRPr kumimoji="1" lang="ja-JP" altLang="en-US" dirty="0"/>
          </a:p>
        </p:txBody>
      </p:sp>
      <p:sp>
        <p:nvSpPr>
          <p:cNvPr id="3" name="正方形/長方形 2"/>
          <p:cNvSpPr>
            <a:spLocks noGrp="1"/>
          </p:cNvSpPr>
          <p:nvPr>
            <p:ph type="pic" idx="1"/>
          </p:nvPr>
        </p:nvSpPr>
        <p:spPr>
          <a:xfrm>
            <a:off x="1792288" y="742960"/>
            <a:ext cx="5486400" cy="4114800"/>
          </a:xfrm>
          <a:prstGeom prst="rect">
            <a:avLst/>
          </a:prstGeom>
          <a:noFill/>
          <a:ln w="50800" cap="sq">
            <a:solidFill>
              <a:schemeClr val="tx1"/>
            </a:solidFill>
            <a:miter lim="800000"/>
          </a:ln>
          <a:effectLst>
            <a:outerShdw blurRad="76200" dist="50800" dir="13500000" algn="tl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cs-CZ" altLang="ja-JP" smtClean="0"/>
              <a:t>Klepnutím na ikonu přidáte obrázek.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792288" y="548165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cs-CZ" altLang="ja-JP" smtClean="0"/>
              <a:t>Klepnutím lze upravit styly předlohy textu.</a:t>
            </a:r>
          </a:p>
          <a:p>
            <a:pPr lvl="1"/>
            <a:r>
              <a:rPr kumimoji="1" lang="cs-CZ" altLang="ja-JP" smtClean="0"/>
              <a:t>Druhá úroveň</a:t>
            </a:r>
          </a:p>
          <a:p>
            <a:pPr lvl="2"/>
            <a:r>
              <a:rPr kumimoji="1" lang="cs-CZ" altLang="ja-JP" smtClean="0"/>
              <a:t>Třetí úroveň</a:t>
            </a:r>
          </a:p>
          <a:p>
            <a:pPr lvl="3"/>
            <a:r>
              <a:rPr kumimoji="1" lang="cs-CZ" altLang="ja-JP" smtClean="0"/>
              <a:t>Čtvrtá úroveň</a:t>
            </a:r>
          </a:p>
          <a:p>
            <a:pPr lvl="4"/>
            <a:r>
              <a:rPr kumimoji="1" lang="cs-CZ" altLang="ja-JP" smtClean="0"/>
              <a:t>Pátá úroveň</a:t>
            </a:r>
            <a:endParaRPr lang="ja-JP" dirty="0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70AC-5095-4612-BD78-E1AF9A4497D3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65000"/>
            <a:duotone>
              <a:schemeClr val="bg2">
                <a:tint val="100000"/>
                <a:shade val="5000"/>
              </a:schemeClr>
              <a:schemeClr val="bg2">
                <a:shade val="1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lang="ja-JP" dirty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</a:p>
          <a:p>
            <a:pPr lvl="5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レベル</a:t>
            </a:r>
          </a:p>
          <a:p>
            <a:pPr lvl="6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レベル</a:t>
            </a:r>
          </a:p>
          <a:p>
            <a:pPr lvl="7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レベル</a:t>
            </a:r>
          </a:p>
          <a:p>
            <a:pPr lvl="8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C54CE13-FBD9-4815-ABB9-FB706CC9DACE}" type="datetime1">
              <a:rPr lang="cs-CZ" smtClean="0"/>
              <a:pPr/>
              <a:t>12.12.2011</a:t>
            </a:fld>
            <a:endParaRPr lang="cs-CZ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2B48EBC-B268-4A62-B390-72AE4FC3419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13000">
    <p:wheel spokes="8"/>
  </p:transition>
  <p:hf hdr="0" ftr="0" dt="0"/>
  <p:txStyles>
    <p:titleStyle>
      <a:lvl1pPr algn="ctr" rtl="0" eaLnBrk="1" latinLnBrk="0" hangingPunct="1">
        <a:spcBef>
          <a:spcPct val="0"/>
        </a:spcBef>
        <a:buNone/>
        <a:defRPr kumimoji="1" sz="4400" baseline="0">
          <a:ln w="12700">
            <a:solidFill>
              <a:schemeClr val="tx1">
                <a:tint val="95000"/>
              </a:schemeClr>
            </a:solidFill>
          </a:ln>
          <a:gradFill>
            <a:gsLst>
              <a:gs pos="0">
                <a:schemeClr val="tx1">
                  <a:tint val="65000"/>
                </a:schemeClr>
              </a:gs>
              <a:gs pos="49900">
                <a:schemeClr val="tx1">
                  <a:tint val="95000"/>
                </a:schemeClr>
              </a:gs>
              <a:gs pos="50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effectLst>
            <a:outerShdw blurRad="127000" algn="tl" rotWithShape="0">
              <a:schemeClr val="bg1"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tx1"/>
        </a:buClr>
        <a:buFont typeface="Wingdings"/>
        <a:buChar char="n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shade val="75000"/>
          </a:schemeClr>
        </a:buClr>
        <a:buSzPct val="85000"/>
        <a:buFont typeface="Wingdings"/>
        <a:buChar char="n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50000"/>
          </a:schemeClr>
        </a:buClr>
        <a:buSzPct val="75000"/>
        <a:buFont typeface="Wingdings"/>
        <a:buChar char="n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6">
            <a:shade val="50000"/>
          </a:schemeClr>
        </a:buClr>
        <a:buSzPct val="75000"/>
        <a:buFont typeface="Wingdings"/>
        <a:buChar char="n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3">
            <a:shade val="50000"/>
          </a:schemeClr>
        </a:buClr>
        <a:buSzPct val="70000"/>
        <a:buFont typeface="Wingdings"/>
        <a:buChar char="n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2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5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OHARE_2010_rychlej&#353;&#237;\Frida%20-%20Come%20to%20Me%20(I%20am%20Woman)%20-%20YouTube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OHARE_2010_rychlej&#353;&#237;\ABBA%20%20Andante,%20Andante%20-%20YouTube.mp3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OHARE_2010_rychlej&#353;&#237;\ABBA%20%20Our%20Last%20Summer%20%5bmp3s.nadruhou.net%5d.mp3" TargetMode="Externa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OHARE_2010_rychlej&#353;&#237;\ABBA%20%20%20Disillusion%20(F&#228;ltskog%20%20%20Ulvaeus)%201973%20-%20YouTube.mp3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OHARE_2010_rychlej&#353;&#237;\ABBA%20-%20Slipping%20Through%20My%20Fingers%20-%20YouTube.mp3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14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5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5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7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jpeg"/><Relationship Id="rId7" Type="http://schemas.openxmlformats.org/officeDocument/2006/relationships/image" Target="../media/image18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8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9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OHARE_2010_rychlej&#353;&#237;\Abba_Happy_new_year.mp3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2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10" Type="http://schemas.openxmlformats.org/officeDocument/2006/relationships/image" Target="../media/image221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OHAŘE  </a:t>
            </a:r>
            <a:r>
              <a:rPr lang="cs-CZ" sz="6000" dirty="0" smtClean="0"/>
              <a:t>2010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285884"/>
          </a:xfrm>
        </p:spPr>
        <p:txBody>
          <a:bodyPr/>
          <a:lstStyle/>
          <a:p>
            <a:r>
              <a:rPr lang="cs-CZ" dirty="0" smtClean="0"/>
              <a:t>kronika obce trochu jinak</a:t>
            </a:r>
            <a:endParaRPr lang="cs-CZ" dirty="0"/>
          </a:p>
        </p:txBody>
      </p:sp>
      <p:pic>
        <p:nvPicPr>
          <p:cNvPr id="4" name="Frida - Come to Me (I am Woman)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460432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2050" name="Picture 2" descr="C:\Users\user\Desktop\Prezentace 2010\25.2.-zápis do M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268760"/>
            <a:ext cx="3642916" cy="51056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6" name="Obrázek 5" descr="Filmová zim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836712"/>
            <a:ext cx="2664296" cy="257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D:\Fotografie 2010\Filmová zima_26.2.2010\01101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3888432" cy="282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D:\Fotografie 2010\Filmová zima_26.2.2010\26.2 (4) - K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48130" name="Picture 2" descr="C:\Users\user\Desktop\Prezentace 2010\Veřejné plánování_27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420888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1" name="Picture 3" descr="C:\Users\user\Desktop\Prezentace 2010\Veřejné plánování_27.2 (4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1340768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725144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49154" name="Picture 2" descr="C:\Users\user\Desktop\Prezentace 2010\Janák_3.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899592" y="1484784"/>
            <a:ext cx="3132349" cy="417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5" name="Picture 3" descr="C:\Users\user\Desktop\Prezentace 2010\Štěpánková_10.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88024" y="1484784"/>
            <a:ext cx="313234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2" name="Picture 2" descr="http://files.klubko-bystrc.webnode.cz/200000029-1556b15d3e/knih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725144"/>
            <a:ext cx="3466356" cy="196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1. 3.	Začíná výběr poplatků za nájem hrobového místa na 	období 2010 - 2019</a:t>
            </a:r>
          </a:p>
          <a:p>
            <a:pPr>
              <a:buNone/>
            </a:pPr>
            <a:r>
              <a:rPr lang="cs-CZ" b="1" dirty="0" smtClean="0"/>
              <a:t>1. 3.	Nástup K. </a:t>
            </a:r>
            <a:r>
              <a:rPr lang="cs-CZ" b="1" dirty="0" err="1" smtClean="0"/>
              <a:t>Weisserové</a:t>
            </a:r>
            <a:r>
              <a:rPr lang="cs-CZ" b="1" dirty="0" smtClean="0"/>
              <a:t> na úklid obce, VPP</a:t>
            </a:r>
          </a:p>
          <a:p>
            <a:pPr>
              <a:buNone/>
            </a:pPr>
            <a:r>
              <a:rPr lang="cs-CZ" b="1" dirty="0" smtClean="0"/>
              <a:t>2. 3.	Schválení žádosti o dotaci na koncert ve výši 15 000,- Kč, 	Fond hejtmana</a:t>
            </a:r>
          </a:p>
          <a:p>
            <a:pPr>
              <a:buNone/>
            </a:pPr>
            <a:r>
              <a:rPr lang="cs-CZ" b="1" dirty="0" smtClean="0"/>
              <a:t>4. 3.	Tahadlo František, </a:t>
            </a:r>
            <a:r>
              <a:rPr lang="cs-CZ" b="1" dirty="0" err="1" smtClean="0"/>
              <a:t>č.p</a:t>
            </a:r>
            <a:r>
              <a:rPr lang="cs-CZ" b="1" dirty="0" smtClean="0"/>
              <a:t>. 49, 75 let</a:t>
            </a:r>
          </a:p>
          <a:p>
            <a:pPr>
              <a:buNone/>
            </a:pPr>
            <a:r>
              <a:rPr lang="cs-CZ" b="1" dirty="0" smtClean="0"/>
              <a:t>5. 3.	Oprava hromosvodu na budově MŠ Ohaře, fa Strnad Kolín</a:t>
            </a:r>
          </a:p>
          <a:p>
            <a:pPr>
              <a:buNone/>
            </a:pPr>
            <a:r>
              <a:rPr lang="cs-CZ" b="1" dirty="0" smtClean="0"/>
              <a:t>5. 3.	Prezentace firmy </a:t>
            </a:r>
            <a:r>
              <a:rPr lang="cs-CZ" b="1" dirty="0" err="1" smtClean="0"/>
              <a:t>Oriflame</a:t>
            </a:r>
            <a:r>
              <a:rPr lang="cs-CZ" b="1" dirty="0" smtClean="0"/>
              <a:t>, KOŽ</a:t>
            </a:r>
          </a:p>
          <a:p>
            <a:pPr>
              <a:buNone/>
            </a:pPr>
            <a:r>
              <a:rPr lang="cs-CZ" b="1" dirty="0" smtClean="0"/>
              <a:t>14. 3.	† Václav Bulíček, </a:t>
            </a:r>
            <a:r>
              <a:rPr lang="cs-CZ" b="1" dirty="0" err="1" smtClean="0"/>
              <a:t>č.p</a:t>
            </a:r>
            <a:r>
              <a:rPr lang="cs-CZ" b="1" dirty="0" smtClean="0"/>
              <a:t>. 4, 76 let</a:t>
            </a:r>
          </a:p>
          <a:p>
            <a:pPr>
              <a:buNone/>
            </a:pPr>
            <a:r>
              <a:rPr lang="cs-CZ" b="1" dirty="0" smtClean="0"/>
              <a:t>14. 3.	Sněžení, silný vítr</a:t>
            </a:r>
          </a:p>
          <a:p>
            <a:pPr>
              <a:buNone/>
            </a:pPr>
            <a:r>
              <a:rPr lang="cs-CZ" b="1" dirty="0" smtClean="0"/>
              <a:t>16. 3.	Kontrola hospodaření obce za rok 2009, bez závad</a:t>
            </a:r>
          </a:p>
          <a:p>
            <a:pPr>
              <a:buNone/>
            </a:pPr>
            <a:r>
              <a:rPr lang="cs-CZ" b="1" dirty="0" smtClean="0"/>
              <a:t>16. 3.	Pokorná Marie, </a:t>
            </a:r>
            <a:r>
              <a:rPr lang="cs-CZ" b="1" dirty="0" err="1" smtClean="0"/>
              <a:t>č.p</a:t>
            </a:r>
            <a:r>
              <a:rPr lang="cs-CZ" b="1" dirty="0" smtClean="0"/>
              <a:t>. 2, 65 let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14</a:t>
            </a:fld>
            <a:endParaRPr lang="cs-CZ" dirty="0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16. 3.	Tisková zpráva Nadace Partnerství, ukončení projektu „Lípy 	potřebují ošetřit, ne pokácet“</a:t>
            </a:r>
          </a:p>
          <a:p>
            <a:pPr>
              <a:buNone/>
            </a:pPr>
            <a:r>
              <a:rPr lang="cs-CZ" b="1" dirty="0" smtClean="0"/>
              <a:t>17. 3.	Velikonoční výstava, P. Doležalová, </a:t>
            </a:r>
            <a:r>
              <a:rPr lang="cs-CZ" b="1" dirty="0" err="1" smtClean="0"/>
              <a:t>Žiželice</a:t>
            </a:r>
            <a:endParaRPr lang="cs-CZ" b="1" dirty="0" smtClean="0"/>
          </a:p>
          <a:p>
            <a:pPr>
              <a:buNone/>
            </a:pPr>
            <a:r>
              <a:rPr lang="cs-CZ" b="1" dirty="0" smtClean="0"/>
              <a:t>20. 3.	Maškarní pro děti i dospělé</a:t>
            </a:r>
          </a:p>
          <a:p>
            <a:pPr>
              <a:buNone/>
            </a:pPr>
            <a:r>
              <a:rPr lang="cs-CZ" b="1" dirty="0" smtClean="0"/>
              <a:t>25. 3.	Návštěva zástupce Ruské federace u hrobu ruského vojáka 	</a:t>
            </a:r>
            <a:r>
              <a:rPr lang="cs-CZ" b="1" dirty="0" err="1" smtClean="0"/>
              <a:t>Čaščinova</a:t>
            </a:r>
            <a:endParaRPr lang="cs-CZ" b="1" dirty="0" smtClean="0"/>
          </a:p>
          <a:p>
            <a:pPr>
              <a:buNone/>
            </a:pPr>
            <a:r>
              <a:rPr lang="cs-CZ" b="1" dirty="0" smtClean="0"/>
              <a:t>26. 3.	Národní cena </a:t>
            </a:r>
            <a:r>
              <a:rPr lang="cs-CZ" b="1" dirty="0" err="1" smtClean="0"/>
              <a:t>eTwinning</a:t>
            </a:r>
            <a:r>
              <a:rPr lang="cs-CZ" b="1" dirty="0" smtClean="0"/>
              <a:t> za 2. místo, I. Dudková, Zlín</a:t>
            </a:r>
          </a:p>
          <a:p>
            <a:pPr>
              <a:buNone/>
            </a:pPr>
            <a:r>
              <a:rPr lang="cs-CZ" b="1" dirty="0" smtClean="0"/>
              <a:t>29. 3.	Steklá Bohuslava, č.p.38, 60 let</a:t>
            </a:r>
          </a:p>
          <a:p>
            <a:pPr>
              <a:buNone/>
            </a:pPr>
            <a:r>
              <a:rPr lang="cs-CZ" b="1" dirty="0" smtClean="0"/>
              <a:t>Čištění příkopů podél komunikací v nezastavěné části obce </a:t>
            </a:r>
          </a:p>
          <a:p>
            <a:pPr>
              <a:buNone/>
            </a:pPr>
            <a:r>
              <a:rPr lang="cs-CZ" b="1" dirty="0" smtClean="0"/>
              <a:t>Rozvoz zeminy ve Slepé ulici – </a:t>
            </a:r>
            <a:r>
              <a:rPr lang="cs-CZ" b="1" dirty="0" err="1" smtClean="0"/>
              <a:t>K</a:t>
            </a:r>
            <a:r>
              <a:rPr lang="cs-CZ" b="1" dirty="0" smtClean="0"/>
              <a:t>.</a:t>
            </a:r>
            <a:r>
              <a:rPr lang="cs-CZ" b="1" dirty="0" err="1" smtClean="0"/>
              <a:t>Weisserová</a:t>
            </a:r>
            <a:r>
              <a:rPr lang="cs-CZ" b="1" dirty="0" smtClean="0"/>
              <a:t>, J. Bukač, M. </a:t>
            </a:r>
            <a:r>
              <a:rPr lang="cs-CZ" b="1" dirty="0" err="1" smtClean="0"/>
              <a:t>Šamko</a:t>
            </a:r>
            <a:r>
              <a:rPr lang="cs-CZ" b="1" dirty="0" smtClean="0"/>
              <a:t>,</a:t>
            </a:r>
          </a:p>
          <a:p>
            <a:pPr>
              <a:buNone/>
            </a:pPr>
            <a:r>
              <a:rPr lang="cs-CZ" b="1" dirty="0" smtClean="0"/>
              <a:t>				             L. Zahradníková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2050" name="Picture 2" descr="C:\Users\user\Desktop\Prezentace 2010\Oriflame_5.3 (2)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323528" y="2204864"/>
            <a:ext cx="418091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Prezentace 2010\Oriflame_5.3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4644008" y="2204864"/>
            <a:ext cx="4176464" cy="316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1026" name="Picture 2" descr="C:\Users\user\Desktop\Prezentace 2010\16.3._Tisková zpráva_lí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24744"/>
            <a:ext cx="4640667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4098" name="Picture 2" descr="C:\Users\user\Desktop\Prezentace 2010\IMG_2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56792"/>
            <a:ext cx="3302496" cy="440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user\Desktop\Prezentace 2010\IMG_2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2856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3074" name="Picture 2" descr="C:\Users\user\Desktop\Prezentace 2010\21.3._karneval_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755576" y="1196752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\Desktop\Prezentace 2010\21.3._karneval_2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755576" y="400506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user\Desktop\Prezentace 2010\21.3._karneval_3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4932040" y="1700808"/>
            <a:ext cx="3204102" cy="427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Zastupitelé obce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5" name="Picture 1" descr="D:\obec-PC obývák\PREZENTACE 2007\Obešlová-zmenšen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458" y="1340768"/>
            <a:ext cx="155711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D:\obec-PC obývák\PREZENTACE 2007\Klepal-obdélník na výš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357299"/>
            <a:ext cx="162516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obec-PC obývák\PREZENTACE 2007\Michálek Luboš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357298"/>
            <a:ext cx="1550867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D:\obec-PC obývák\PREZENTACE 2007\Smolíková Světluš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357298"/>
            <a:ext cx="1571636" cy="194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user\Desktop\Prezentace 2009\Mazura.jpg"/>
          <p:cNvPicPr>
            <a:picLocks noChangeAspect="1" noChangeArrowheads="1"/>
          </p:cNvPicPr>
          <p:nvPr/>
        </p:nvPicPr>
        <p:blipFill>
          <a:blip r:embed="rId6" cstate="print"/>
          <a:srcRect l="5185" b="6928"/>
          <a:stretch>
            <a:fillRect/>
          </a:stretch>
        </p:blipFill>
        <p:spPr bwMode="auto">
          <a:xfrm>
            <a:off x="1428728" y="3929066"/>
            <a:ext cx="164307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 descr="D:\obec-PC obývák\PREZENTACE 2008\Dostál Bohusla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000504"/>
            <a:ext cx="1643074" cy="197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user\Desktop\Prezentace 2009\Dostál B..jpg"/>
          <p:cNvPicPr>
            <a:picLocks noChangeAspect="1" noChangeArrowheads="1"/>
          </p:cNvPicPr>
          <p:nvPr/>
        </p:nvPicPr>
        <p:blipFill>
          <a:blip r:embed="rId8" cstate="print"/>
          <a:srcRect l="11538" b="5263"/>
          <a:stretch>
            <a:fillRect/>
          </a:stretch>
        </p:blipFill>
        <p:spPr bwMode="auto">
          <a:xfrm>
            <a:off x="6072198" y="3929066"/>
            <a:ext cx="164307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899592" y="3356992"/>
            <a:ext cx="129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V. </a:t>
            </a:r>
            <a:r>
              <a:rPr lang="cs-CZ" b="1" dirty="0" err="1" smtClean="0">
                <a:solidFill>
                  <a:schemeClr val="tx2"/>
                </a:solidFill>
              </a:rPr>
              <a:t>Obešlová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000364" y="3357562"/>
            <a:ext cx="100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V. Klepal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929190" y="3357562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L. Michálek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000892" y="3357562"/>
            <a:ext cx="138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S. Smolíková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43042" y="6143644"/>
            <a:ext cx="111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P. Mazura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071934" y="614364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B. Dostál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357950" y="6143644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F. Dostál</a:t>
            </a:r>
            <a:endParaRPr lang="cs-CZ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5122" name="Picture 2" descr="C:\Users\user\Desktop\Prezentace 2010\25.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user\Desktop\Prezentace 2010\25.3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80928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3074" name="Picture 2" descr="C:\Users\user\Desktop\Prezentace 2010\MŠ_ocene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333353" cy="465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\Desktop\Prezentace 2010\MŠ_ocenění_předání ce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988840"/>
            <a:ext cx="4640064" cy="348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BBA  Andante, Andante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7170" name="Picture 2" descr="C:\Users\user\Desktop\Prezentace 2010\Ohaře_18.3.2008 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3744416" cy="499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http://www.flowers4u.cz/pictures/L3/kr-107-kytice-25-ks-zlutych-ru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809" y="3335508"/>
            <a:ext cx="2880320" cy="243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5124" name="Picture 4" descr="C:\Users\user\Desktop\Prezentace 2010\Rozvoz zeminy_dube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96752"/>
            <a:ext cx="42244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user\Desktop\Prezentace 2010\6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user\Desktop\Prezentace 2010\Rozvoz zeminy_dube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C:\Users\user\Desktop\Prezentace 2010\8.4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8"/>
            <a:ext cx="3679958" cy="27599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3. 4.	† Ludmila Kličková, </a:t>
            </a:r>
            <a:r>
              <a:rPr lang="cs-CZ" sz="2200" b="1" dirty="0" err="1" smtClean="0"/>
              <a:t>č.p</a:t>
            </a:r>
            <a:r>
              <a:rPr lang="cs-CZ" sz="2200" b="1" dirty="0" smtClean="0"/>
              <a:t>. 74, 73 let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4. 4.	Schůze rybářů, J. Smolík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7. 4.	Oprava okapů, svodů a střechy na budově MŠ, fa K. Dostál, 	Ovčáry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15. 4.	Valná hromada MAS Zálabí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17. 4.	Účast na semináři na téma Stavba, Nadace VIA Praha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17., 18. 4. Dny smutku za polské oběti leteckého neštěstí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21. 4.	Oprava ustřiženého kabelu veř. osvětlení u </a:t>
            </a:r>
            <a:r>
              <a:rPr lang="cs-CZ" sz="2200" b="1" dirty="0" err="1" smtClean="0"/>
              <a:t>č.p</a:t>
            </a:r>
            <a:r>
              <a:rPr lang="cs-CZ" sz="2200" b="1" dirty="0" smtClean="0"/>
              <a:t>. 59, p. </a:t>
            </a:r>
            <a:r>
              <a:rPr lang="cs-CZ" sz="2200" b="1" dirty="0" err="1" smtClean="0"/>
              <a:t>Figar</a:t>
            </a:r>
            <a:endParaRPr lang="cs-CZ" sz="2200" b="1" dirty="0" smtClean="0"/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21. 4.	Přednáška pracovníků Policie ČR „Jak se zachovat, když…?“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22. 4.	Frézování asfaltu u autobusové zastávky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24. 4.	Svoz kovového odpadu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28. 4.	Výběr poplatků za nájem hrobového místa v </a:t>
            </a:r>
            <a:r>
              <a:rPr lang="cs-CZ" sz="2200" b="1" dirty="0" err="1" smtClean="0"/>
              <a:t>Němčicích</a:t>
            </a:r>
            <a:endParaRPr lang="cs-CZ" sz="2200" b="1" dirty="0" smtClean="0"/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30. 4.  	Ukončení pracovního poměru na VPP,  K. </a:t>
            </a:r>
            <a:r>
              <a:rPr lang="cs-CZ" sz="2200" b="1" dirty="0" err="1" smtClean="0"/>
              <a:t>Weisserová</a:t>
            </a:r>
            <a:endParaRPr lang="cs-CZ" sz="2200" b="1" dirty="0" smtClean="0"/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30. 4.	Pálení čarodějnic</a:t>
            </a:r>
          </a:p>
          <a:p>
            <a:pPr>
              <a:lnSpc>
                <a:spcPct val="80000"/>
              </a:lnSpc>
              <a:buNone/>
            </a:pPr>
            <a:r>
              <a:rPr lang="cs-CZ" sz="2200" b="1" dirty="0" smtClean="0"/>
              <a:t>Odstranění stožárů u starého OÚ</a:t>
            </a:r>
          </a:p>
          <a:p>
            <a:endParaRPr lang="cs-CZ" sz="22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4098" name="Picture 2" descr="C:\Users\user\Desktop\Prezentace 2010\4.4._pozvánka na rybářskou schůz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537553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user\Desktop\Prezentace 2010\3.5.08_od rybní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060848"/>
            <a:ext cx="4208016" cy="315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15363" name="Picture 3" descr="C:\Users\user\Desktop\Prezentace 2010\21.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C:\Users\user\Desktop\Prezentace 2010\21.4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28800"/>
            <a:ext cx="32403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16386" name="Picture 2" descr="C:\Users\user\Desktop\Prezentace 2010\24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4544053" cy="340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C:\Users\user\Desktop\Prezentace 2010\24.4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45638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28</a:t>
            </a:fld>
            <a:endParaRPr lang="cs-CZ"/>
          </a:p>
        </p:txBody>
      </p:sp>
      <p:pic>
        <p:nvPicPr>
          <p:cNvPr id="103426" name="Picture 2" descr="C:\Users\user\Desktop\Prezentace 2010\30.4.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40768"/>
            <a:ext cx="372641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1026" name="Picture 2" descr="Přiletěly i čarodějnice&#10;30.4.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45638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Létající kočár přistál na hranici 30.4.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1" y="2060848"/>
            <a:ext cx="4512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6.1.	Žádost o dotaci, MMR, Úprava okolí u víceúčelového 	asfaltového hřiště</a:t>
            </a:r>
          </a:p>
          <a:p>
            <a:pPr>
              <a:buNone/>
            </a:pPr>
            <a:r>
              <a:rPr lang="cs-CZ" b="1" dirty="0" smtClean="0"/>
              <a:t>8. 1.	Intenzivní sněžení, sněhová kalamita</a:t>
            </a:r>
          </a:p>
          <a:p>
            <a:pPr>
              <a:buNone/>
            </a:pPr>
            <a:r>
              <a:rPr lang="cs-CZ" b="1" dirty="0" smtClean="0"/>
              <a:t>10. 1.	Sixta Václav, </a:t>
            </a:r>
            <a:r>
              <a:rPr lang="cs-CZ" b="1" dirty="0" err="1" smtClean="0"/>
              <a:t>č.p</a:t>
            </a:r>
            <a:r>
              <a:rPr lang="cs-CZ" b="1" dirty="0" smtClean="0"/>
              <a:t>. 110, 85 let</a:t>
            </a:r>
          </a:p>
          <a:p>
            <a:pPr>
              <a:buNone/>
            </a:pPr>
            <a:r>
              <a:rPr lang="cs-CZ" b="1" dirty="0" smtClean="0"/>
              <a:t>10. 1.	Steklý Alois, </a:t>
            </a:r>
            <a:r>
              <a:rPr lang="cs-CZ" b="1" dirty="0" err="1" smtClean="0"/>
              <a:t>č.p</a:t>
            </a:r>
            <a:r>
              <a:rPr lang="cs-CZ" b="1" dirty="0" smtClean="0"/>
              <a:t>. 38, 60 let</a:t>
            </a:r>
          </a:p>
          <a:p>
            <a:pPr>
              <a:buNone/>
            </a:pPr>
            <a:r>
              <a:rPr lang="cs-CZ" b="1" dirty="0" smtClean="0"/>
              <a:t>16. 1.	Valná hromada MAS Zálabí</a:t>
            </a:r>
          </a:p>
          <a:p>
            <a:pPr>
              <a:buNone/>
            </a:pPr>
            <a:r>
              <a:rPr lang="cs-CZ" b="1" dirty="0" smtClean="0"/>
              <a:t>18. 1.	Zřícení střechy rod. domu </a:t>
            </a:r>
            <a:r>
              <a:rPr lang="cs-CZ" b="1" dirty="0" err="1" smtClean="0"/>
              <a:t>č.p</a:t>
            </a:r>
            <a:r>
              <a:rPr lang="cs-CZ" b="1" dirty="0" smtClean="0"/>
              <a:t>. 41 po tíhou sněhu, Bukač Jan</a:t>
            </a:r>
          </a:p>
          <a:p>
            <a:pPr>
              <a:buNone/>
            </a:pPr>
            <a:r>
              <a:rPr lang="cs-CZ" b="1" dirty="0" smtClean="0"/>
              <a:t>		Velký zájem médií</a:t>
            </a:r>
          </a:p>
          <a:p>
            <a:pPr>
              <a:buNone/>
            </a:pPr>
            <a:r>
              <a:rPr lang="cs-CZ" b="1" dirty="0" smtClean="0"/>
              <a:t>18. 1.	Žádost o příspěvek na VPP</a:t>
            </a:r>
          </a:p>
          <a:p>
            <a:pPr>
              <a:buNone/>
            </a:pPr>
            <a:r>
              <a:rPr lang="cs-CZ" b="1" dirty="0" smtClean="0"/>
              <a:t>27. 1.	Žádost o dotaci na koncert, Fond hejtmana</a:t>
            </a:r>
          </a:p>
          <a:p>
            <a:pPr>
              <a:buNone/>
            </a:pPr>
            <a:r>
              <a:rPr lang="cs-CZ" b="1" dirty="0" smtClean="0"/>
              <a:t>30. 1.	„VIA – akce“, první veřejné plánování</a:t>
            </a:r>
          </a:p>
          <a:p>
            <a:pPr>
              <a:buNone/>
            </a:pPr>
            <a:r>
              <a:rPr lang="cs-CZ" b="1" dirty="0" smtClean="0"/>
              <a:t>Velké mrazy po 20. 1., intenzivní sněžení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sz="3500" b="1" dirty="0" smtClean="0"/>
              <a:t>1. 5.	Kotrba Vojtěch, </a:t>
            </a:r>
            <a:r>
              <a:rPr lang="cs-CZ" sz="3500" b="1" dirty="0" err="1" smtClean="0"/>
              <a:t>č.p</a:t>
            </a:r>
            <a:r>
              <a:rPr lang="cs-CZ" sz="3500" b="1" dirty="0" smtClean="0"/>
              <a:t>. 148, 65 let</a:t>
            </a:r>
          </a:p>
          <a:p>
            <a:pPr>
              <a:buNone/>
            </a:pPr>
            <a:r>
              <a:rPr lang="cs-CZ" sz="3500" b="1" dirty="0" smtClean="0"/>
              <a:t>1. 5.	Schůze KOŽ, příprava Dětského dne a oslav 110 let SDH</a:t>
            </a:r>
          </a:p>
          <a:p>
            <a:pPr>
              <a:buNone/>
            </a:pPr>
            <a:r>
              <a:rPr lang="cs-CZ" sz="3500" b="1" dirty="0" smtClean="0"/>
              <a:t>3. 5.	Nástup nového pracovníka na VPP, J. Prokůpek, </a:t>
            </a:r>
            <a:r>
              <a:rPr lang="cs-CZ" sz="3500" b="1" dirty="0" err="1" smtClean="0"/>
              <a:t>č.p</a:t>
            </a:r>
            <a:r>
              <a:rPr lang="cs-CZ" sz="3500" b="1" dirty="0" smtClean="0"/>
              <a:t>. 151</a:t>
            </a:r>
          </a:p>
          <a:p>
            <a:pPr>
              <a:buNone/>
            </a:pPr>
            <a:r>
              <a:rPr lang="cs-CZ" sz="3500" b="1" dirty="0" smtClean="0"/>
              <a:t>8. 5.	Květiny maminkám ke Dni matek, L. Michálek a F. Dostál</a:t>
            </a:r>
          </a:p>
          <a:p>
            <a:pPr>
              <a:buNone/>
            </a:pPr>
            <a:r>
              <a:rPr lang="cs-CZ" sz="3500" b="1" dirty="0" smtClean="0"/>
              <a:t>8. 5.	Výběr poplatků za nájem hrobového místa v Polních 	</a:t>
            </a:r>
            <a:r>
              <a:rPr lang="cs-CZ" sz="3500" b="1" dirty="0" err="1" smtClean="0"/>
              <a:t>Chrčicích</a:t>
            </a:r>
            <a:endParaRPr lang="cs-CZ" sz="3500" b="1" dirty="0" smtClean="0"/>
          </a:p>
          <a:p>
            <a:pPr>
              <a:buNone/>
            </a:pPr>
            <a:r>
              <a:rPr lang="cs-CZ" sz="3500" b="1" dirty="0" smtClean="0"/>
              <a:t>16. 5.	Posvěcení kříže za obcí, </a:t>
            </a:r>
            <a:r>
              <a:rPr lang="cs-CZ" sz="3500" b="1" dirty="0" err="1" smtClean="0"/>
              <a:t>Paedr</a:t>
            </a:r>
            <a:r>
              <a:rPr lang="cs-CZ" sz="3500" b="1" dirty="0" smtClean="0"/>
              <a:t>. </a:t>
            </a:r>
            <a:r>
              <a:rPr lang="cs-CZ" sz="3500" b="1" dirty="0" err="1" smtClean="0"/>
              <a:t>Beňo</a:t>
            </a:r>
            <a:r>
              <a:rPr lang="cs-CZ" sz="3500" b="1" dirty="0" smtClean="0"/>
              <a:t>, jáhen farnosti</a:t>
            </a:r>
          </a:p>
          <a:p>
            <a:pPr>
              <a:buNone/>
            </a:pPr>
            <a:r>
              <a:rPr lang="cs-CZ" sz="3500" b="1" dirty="0" smtClean="0"/>
              <a:t>16. 5.	Cesty naděje, koncert, Štěpán Rak a Alfred Strejček</a:t>
            </a:r>
          </a:p>
          <a:p>
            <a:pPr>
              <a:buNone/>
            </a:pPr>
            <a:r>
              <a:rPr lang="cs-CZ" sz="3500" b="1" dirty="0" smtClean="0"/>
              <a:t>19. 5.	Vítání občánků, MŠ Ohaře</a:t>
            </a:r>
          </a:p>
          <a:p>
            <a:pPr>
              <a:buNone/>
            </a:pPr>
            <a:r>
              <a:rPr lang="cs-CZ" sz="3500" b="1" dirty="0" smtClean="0"/>
              <a:t>21.-23.5. Rekonstrukce WC místnosti, p. Štěpánek, </a:t>
            </a:r>
            <a:r>
              <a:rPr lang="cs-CZ" sz="3500" b="1" dirty="0" err="1" smtClean="0"/>
              <a:t>č.p</a:t>
            </a:r>
            <a:r>
              <a:rPr lang="cs-CZ" sz="3500" b="1" dirty="0" smtClean="0"/>
              <a:t>. 61</a:t>
            </a:r>
          </a:p>
          <a:p>
            <a:pPr>
              <a:buNone/>
            </a:pPr>
            <a:r>
              <a:rPr lang="cs-CZ" sz="3500" b="1" dirty="0" smtClean="0"/>
              <a:t>22. 5.	Svoz velkoobjemového a nebezpečného odpadu</a:t>
            </a:r>
          </a:p>
          <a:p>
            <a:pPr>
              <a:buNone/>
            </a:pPr>
            <a:r>
              <a:rPr lang="cs-CZ" sz="3500" b="1" dirty="0" smtClean="0"/>
              <a:t>27. 5.	Bubák Josef, </a:t>
            </a:r>
            <a:r>
              <a:rPr lang="cs-CZ" sz="3500" b="1" dirty="0" err="1" smtClean="0"/>
              <a:t>č.p</a:t>
            </a:r>
            <a:r>
              <a:rPr lang="cs-CZ" sz="3500" b="1" dirty="0" smtClean="0"/>
              <a:t>. 49, 80 let</a:t>
            </a:r>
          </a:p>
          <a:p>
            <a:pPr>
              <a:buNone/>
            </a:pPr>
            <a:r>
              <a:rPr lang="cs-CZ" sz="3500" b="1" dirty="0" smtClean="0"/>
              <a:t>28. 5.	</a:t>
            </a:r>
            <a:r>
              <a:rPr lang="cs-CZ" sz="3500" b="1" dirty="0" err="1" smtClean="0"/>
              <a:t>Světinská</a:t>
            </a:r>
            <a:r>
              <a:rPr lang="cs-CZ" sz="3500" b="1" dirty="0" smtClean="0"/>
              <a:t> Marie, </a:t>
            </a:r>
            <a:r>
              <a:rPr lang="cs-CZ" sz="3500" b="1" dirty="0" err="1" smtClean="0"/>
              <a:t>č.p</a:t>
            </a:r>
            <a:r>
              <a:rPr lang="cs-CZ" sz="3500" b="1" dirty="0" smtClean="0"/>
              <a:t>. 102, 60 let</a:t>
            </a:r>
          </a:p>
          <a:p>
            <a:pPr>
              <a:buNone/>
            </a:pPr>
            <a:r>
              <a:rPr lang="cs-CZ" sz="3500" b="1" dirty="0" smtClean="0"/>
              <a:t>28.-29. 5. Volby do PS Parlamentu ČR</a:t>
            </a:r>
          </a:p>
          <a:p>
            <a:pPr>
              <a:buNone/>
            </a:pPr>
            <a:r>
              <a:rPr lang="cs-CZ" sz="3500" b="1" dirty="0" smtClean="0"/>
              <a:t>Povodně, pořád pršelo, chladno</a:t>
            </a:r>
          </a:p>
          <a:p>
            <a:pPr>
              <a:buNone/>
            </a:pPr>
            <a:endParaRPr lang="cs-CZ" b="1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7170" name="Picture 2" descr="C:\Users\user\Desktop\Prezentace 2010\11.5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00808"/>
            <a:ext cx="5144120" cy="385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24577" name="Picture 1" descr="C:\Users\user\Desktop\Prezentace 2010\16.5 (1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36912"/>
            <a:ext cx="4385461" cy="328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Picture 2" descr="C:\Users\user\Desktop\Prezentace 2010\16.5 (1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534" y="1340768"/>
            <a:ext cx="345638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23553" name="Picture 1" descr="C:\Users\user\Desktop\Prezentace 2010\16.5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280362" cy="284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C:\Users\user\Desktop\Prezentace 2010\16.5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556792"/>
            <a:ext cx="4280024" cy="284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C:\Users\user\Desktop\Prezentace 2010\16.5 (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149080"/>
            <a:ext cx="4424040" cy="255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51203" name="Picture 3" descr="C:\Users\user\Desktop\Prezentace 2010\19.5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2" name="Picture 2" descr="C:\Users\user\Desktop\Prezentace 2010\19.5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80928"/>
            <a:ext cx="4496048" cy="337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35</a:t>
            </a:fld>
            <a:endParaRPr lang="cs-CZ"/>
          </a:p>
        </p:txBody>
      </p:sp>
      <p:pic>
        <p:nvPicPr>
          <p:cNvPr id="52226" name="Picture 2" descr="C:\Users\user\Desktop\Prezentace 2010\22.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208016" cy="315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7" name="Picture 3" descr="C:\Users\user\Desktop\Prezentace 2010\22.5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554" y="1196752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8" name="Picture 4" descr="C:\Users\user\Desktop\Prezentace 2010\22.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861048"/>
            <a:ext cx="3703960" cy="27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14338" name="Picture 2" descr="C:\Users\user\Desktop\Prezentace 2010\20.-22.5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595464" cy="479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C:\Users\user\Desktop\Prezentace 2010\IMG_7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61840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71682" name="Picture 2" descr="C:\Users\user\Desktop\Prezentace 2010\28.-29.5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4512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 descr="C:\Users\user\Desktop\Prezentace 2010\28.-29.5 (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410508" cy="45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sz="2400" b="1" dirty="0" smtClean="0"/>
              <a:t>11. 6.	Přenáška o Libanonu, p. Šulc, Kolín</a:t>
            </a:r>
          </a:p>
          <a:p>
            <a:pPr>
              <a:buNone/>
            </a:pPr>
            <a:r>
              <a:rPr lang="cs-CZ" sz="2400" b="1" dirty="0" smtClean="0"/>
              <a:t>18. 6.	Oslava 30. let MŠ Ohaře</a:t>
            </a:r>
          </a:p>
          <a:p>
            <a:pPr>
              <a:buNone/>
            </a:pPr>
            <a:r>
              <a:rPr lang="cs-CZ" sz="2400" b="1" dirty="0" smtClean="0"/>
              <a:t>19. 6.	Dětský den a oslava 110. let hasičů v Ohařích</a:t>
            </a:r>
          </a:p>
          <a:p>
            <a:pPr>
              <a:buNone/>
            </a:pPr>
            <a:r>
              <a:rPr lang="cs-CZ" sz="2400" b="1" dirty="0" smtClean="0"/>
              <a:t>22. 6. 	Návštěva JUDr. K. </a:t>
            </a:r>
            <a:r>
              <a:rPr lang="cs-CZ" sz="2400" b="1" dirty="0" err="1" smtClean="0"/>
              <a:t>Molnára</a:t>
            </a:r>
            <a:r>
              <a:rPr lang="cs-CZ" sz="2400" b="1" dirty="0" smtClean="0"/>
              <a:t>, radního Středočeského kraje, </a:t>
            </a:r>
          </a:p>
          <a:p>
            <a:pPr>
              <a:buNone/>
            </a:pPr>
            <a:r>
              <a:rPr lang="cs-CZ" sz="2400" b="1" dirty="0" smtClean="0"/>
              <a:t>24. 6.	Žádost o územní souhlas – úprava veřejného prostranství 	(palouk, dětské hřiště)</a:t>
            </a:r>
          </a:p>
          <a:p>
            <a:pPr>
              <a:buNone/>
            </a:pPr>
            <a:r>
              <a:rPr lang="cs-CZ" sz="2400" b="1" dirty="0" smtClean="0"/>
              <a:t>25. 6.	† Bohumil Březina, </a:t>
            </a:r>
            <a:r>
              <a:rPr lang="cs-CZ" sz="2400" b="1" dirty="0" err="1" smtClean="0"/>
              <a:t>č.p</a:t>
            </a:r>
            <a:r>
              <a:rPr lang="cs-CZ" sz="2400" b="1" dirty="0" smtClean="0"/>
              <a:t>. 95, 58 let</a:t>
            </a:r>
          </a:p>
          <a:p>
            <a:pPr>
              <a:buNone/>
            </a:pPr>
            <a:r>
              <a:rPr lang="cs-CZ" sz="2400" b="1" dirty="0" smtClean="0"/>
              <a:t>26. 6.	Hasiči (muži a ženy) v Ovčárech, 130. výročí SDH Ovčáry</a:t>
            </a:r>
          </a:p>
          <a:p>
            <a:pPr>
              <a:buNone/>
            </a:pPr>
            <a:r>
              <a:rPr lang="cs-CZ" sz="2400" b="1" dirty="0" smtClean="0"/>
              <a:t>29. 6.	Školení „Evidence obyvatel od 1.7.2010“, MÚ Kolín</a:t>
            </a:r>
          </a:p>
          <a:p>
            <a:pPr>
              <a:buNone/>
            </a:pPr>
            <a:r>
              <a:rPr lang="cs-CZ" sz="2400" b="1" dirty="0" smtClean="0"/>
              <a:t>Sucho, bez deště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39</a:t>
            </a:fld>
            <a:endParaRPr lang="cs-CZ"/>
          </a:p>
        </p:txBody>
      </p:sp>
      <p:pic>
        <p:nvPicPr>
          <p:cNvPr id="22529" name="Picture 1" descr="C:\Users\user\Desktop\Prezentace 2010\11.6 (2)_Liban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4169436" cy="312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 descr="C:\Users\user\Desktop\Prezentace 2010\11.6 (3)_Liban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50178" name="Picture 2" descr="C:\Users\user\Desktop\Prezentace 2010\Steklý_10.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9512" y="1340768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79" name="Picture 3" descr="C:\Users\user\Desktop\Prezentace 2010\Steklý_10.1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572000" y="1340768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4" name="Picture 2" descr="http://4.bp.blogspot.com/_moA2YG8aFjI/TRYh9Bzz7wI/AAAAAAAAAJA/bWEYI-dx7_Y/s1600/vi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221088"/>
            <a:ext cx="1693372" cy="198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53250" name="Picture 2" descr="C:\Users\user\Desktop\Prezentace 2010\18.6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1" name="Picture 3" descr="C:\Users\user\Desktop\Prezentace 2010\18.6 (1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2" name="Picture 4" descr="C:\Users\user\Desktop\Prezentace 2010\18.6 (3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7998" y="3933056"/>
            <a:ext cx="3487936" cy="261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3" name="Picture 5" descr="C:\Users\user\Desktop\Prezentace 2010\Poděkování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933056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BBA  Our Last Summer [mp3s.nadruhou.net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532440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54274" name="Picture 2" descr="http://www.ohare.cz/data/galerie/hasici196hasici110let196201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6" name="Picture 4" descr="http://www.ohare.cz/data/galerie/hasici196hasici110let1962010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1124744"/>
            <a:ext cx="3600401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8" name="Picture 6" descr="http://www.ohare.cz/data/galerie/hasici196hasici110let1962010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80" name="Picture 8" descr="http://www.ohare.cz/data/galerie/hasici196hasici110let196201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42</a:t>
            </a:fld>
            <a:endParaRPr lang="cs-CZ"/>
          </a:p>
        </p:txBody>
      </p:sp>
      <p:pic>
        <p:nvPicPr>
          <p:cNvPr id="55298" name="Picture 2" descr="C:\Users\user\Desktop\Prezentace 2010\22.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9" name="Picture 3" descr="D:\Fotografie 2010\JUDr.Molnár_22.6.2010\Molnár Karel, JUDr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4032856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43</a:t>
            </a:fld>
            <a:endParaRPr lang="cs-CZ"/>
          </a:p>
        </p:txBody>
      </p:sp>
      <p:pic>
        <p:nvPicPr>
          <p:cNvPr id="114690" name="Picture 2" descr="Čekání na práci (2)&#10;30.4.2010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71795" y="1484783"/>
            <a:ext cx="3456385" cy="460851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693" name="Picture 5" descr="C:\Users\user\Desktop\Prezentace 2010\Hřiště a obec - 16.2.08 057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3456384" cy="4608512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1. 7.	Nástup nového pracovníka na VPP, Fr. Dostál, </a:t>
            </a:r>
            <a:r>
              <a:rPr lang="cs-CZ" b="1" dirty="0" err="1" smtClean="0"/>
              <a:t>č.p</a:t>
            </a:r>
            <a:r>
              <a:rPr lang="cs-CZ" b="1" dirty="0" smtClean="0"/>
              <a:t>. 150</a:t>
            </a:r>
          </a:p>
          <a:p>
            <a:pPr>
              <a:buNone/>
            </a:pPr>
            <a:r>
              <a:rPr lang="cs-CZ" b="1" dirty="0" smtClean="0"/>
              <a:t>1. 7.	</a:t>
            </a:r>
            <a:r>
              <a:rPr lang="cs-CZ" b="1" dirty="0" err="1" smtClean="0"/>
              <a:t>Šašma</a:t>
            </a:r>
            <a:r>
              <a:rPr lang="cs-CZ" b="1" dirty="0" smtClean="0"/>
              <a:t> Jaroslav, </a:t>
            </a:r>
            <a:r>
              <a:rPr lang="cs-CZ" b="1" dirty="0" err="1" smtClean="0"/>
              <a:t>č.p</a:t>
            </a:r>
            <a:r>
              <a:rPr lang="cs-CZ" b="1" dirty="0" smtClean="0"/>
              <a:t>. 33, 85 let</a:t>
            </a:r>
          </a:p>
          <a:p>
            <a:pPr>
              <a:buNone/>
            </a:pPr>
            <a:r>
              <a:rPr lang="cs-CZ" b="1" dirty="0" smtClean="0"/>
              <a:t>1. 7.	Žádost o zřízení nového odběrného místa (hasičská 	zbrojnice), ČEZ Kolín</a:t>
            </a:r>
          </a:p>
          <a:p>
            <a:pPr>
              <a:buNone/>
            </a:pPr>
            <a:r>
              <a:rPr lang="cs-CZ" b="1" dirty="0" smtClean="0"/>
              <a:t>4. 7.	Bagrování u asfaltového hřiště, Z. Hrůza, </a:t>
            </a:r>
            <a:r>
              <a:rPr lang="cs-CZ" b="1" dirty="0" err="1" smtClean="0"/>
              <a:t>č.p</a:t>
            </a:r>
            <a:r>
              <a:rPr lang="cs-CZ" b="1" dirty="0" smtClean="0"/>
              <a:t>. 36</a:t>
            </a:r>
          </a:p>
          <a:p>
            <a:pPr>
              <a:buNone/>
            </a:pPr>
            <a:r>
              <a:rPr lang="cs-CZ" b="1" dirty="0" smtClean="0"/>
              <a:t>7. 7.	Smlouva o dílo, AVE Kolín, prodloužení veřejného osvětlení</a:t>
            </a:r>
          </a:p>
          <a:p>
            <a:pPr>
              <a:buNone/>
            </a:pPr>
            <a:r>
              <a:rPr lang="cs-CZ" b="1" dirty="0" smtClean="0"/>
              <a:t>8. 7.	Územní souhlas – projekt VIA, palouk ve Slepé ulici a Dětské 	hřiště</a:t>
            </a:r>
          </a:p>
          <a:p>
            <a:pPr>
              <a:buNone/>
            </a:pPr>
            <a:r>
              <a:rPr lang="cs-CZ" b="1" dirty="0" smtClean="0"/>
              <a:t>9. 7.	† Lidmila Štěpánková, </a:t>
            </a:r>
            <a:r>
              <a:rPr lang="cs-CZ" b="1" dirty="0" err="1" smtClean="0"/>
              <a:t>č.p</a:t>
            </a:r>
            <a:r>
              <a:rPr lang="cs-CZ" b="1" dirty="0" smtClean="0"/>
              <a:t>. 61, 83 let</a:t>
            </a:r>
          </a:p>
          <a:p>
            <a:pPr>
              <a:buNone/>
            </a:pPr>
            <a:r>
              <a:rPr lang="cs-CZ" b="1" dirty="0" smtClean="0"/>
              <a:t>10. 7.	Svatební den pro Lindu a Radku Tomáškovou</a:t>
            </a:r>
          </a:p>
          <a:p>
            <a:pPr>
              <a:buNone/>
            </a:pPr>
            <a:r>
              <a:rPr lang="cs-CZ" b="1" dirty="0" smtClean="0"/>
              <a:t>13. 7.	Dovezení laviček a stolů pro asfaltové hřiště</a:t>
            </a:r>
          </a:p>
          <a:p>
            <a:pPr>
              <a:buNone/>
            </a:pPr>
            <a:r>
              <a:rPr lang="cs-CZ" b="1" dirty="0" smtClean="0"/>
              <a:t>16. 7.	Narození Natálie Chloupkové (Daňkové), </a:t>
            </a:r>
            <a:r>
              <a:rPr lang="cs-CZ" b="1" dirty="0" err="1" smtClean="0"/>
              <a:t>č.p</a:t>
            </a:r>
            <a:r>
              <a:rPr lang="cs-CZ" b="1" dirty="0" smtClean="0"/>
              <a:t>. 110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1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Font typeface="Wingdings"/>
              <a:buNone/>
            </a:pPr>
            <a:r>
              <a:rPr lang="cs-CZ" sz="2400" b="1" dirty="0" smtClean="0"/>
              <a:t>16. 7.	Zahájení stavebních prací na prodloužení veřejného 	osvětlení</a:t>
            </a:r>
          </a:p>
          <a:p>
            <a:pPr>
              <a:lnSpc>
                <a:spcPct val="80000"/>
              </a:lnSpc>
              <a:buFont typeface="Wingdings"/>
              <a:buNone/>
            </a:pPr>
            <a:r>
              <a:rPr lang="cs-CZ" sz="2400" b="1" dirty="0" smtClean="0"/>
              <a:t>16. 7.	Jirka Skokan, </a:t>
            </a:r>
            <a:r>
              <a:rPr lang="cs-CZ" sz="2400" b="1" dirty="0" err="1" smtClean="0"/>
              <a:t>č.p</a:t>
            </a:r>
            <a:r>
              <a:rPr lang="cs-CZ" sz="2400" b="1" dirty="0" smtClean="0"/>
              <a:t>. 49, úraz při opravě auta</a:t>
            </a:r>
          </a:p>
          <a:p>
            <a:pPr>
              <a:lnSpc>
                <a:spcPct val="80000"/>
              </a:lnSpc>
              <a:buFont typeface="Wingdings"/>
              <a:buNone/>
            </a:pPr>
            <a:r>
              <a:rPr lang="cs-CZ" sz="2400" b="1" dirty="0" smtClean="0"/>
              <a:t>19. 7.	Podání žádosti z programu Zelená úsporám, zateplení 	objektu MŠ Ohaře</a:t>
            </a:r>
          </a:p>
          <a:p>
            <a:pPr>
              <a:lnSpc>
                <a:spcPct val="80000"/>
              </a:lnSpc>
              <a:buFont typeface="Wingdings"/>
              <a:buNone/>
            </a:pPr>
            <a:r>
              <a:rPr lang="cs-CZ" sz="2400" b="1" dirty="0" smtClean="0"/>
              <a:t>22. 7.	</a:t>
            </a:r>
            <a:r>
              <a:rPr lang="cs-CZ" sz="2400" b="1" dirty="0" err="1" smtClean="0"/>
              <a:t>Dittrich</a:t>
            </a:r>
            <a:r>
              <a:rPr lang="cs-CZ" sz="2400" b="1" dirty="0" smtClean="0"/>
              <a:t> Václav, </a:t>
            </a:r>
            <a:r>
              <a:rPr lang="cs-CZ" sz="2400" b="1" dirty="0" err="1" smtClean="0"/>
              <a:t>č.p</a:t>
            </a:r>
            <a:r>
              <a:rPr lang="cs-CZ" sz="2400" b="1" dirty="0" smtClean="0"/>
              <a:t>. 158, 65 let</a:t>
            </a:r>
          </a:p>
          <a:p>
            <a:pPr>
              <a:lnSpc>
                <a:spcPct val="80000"/>
              </a:lnSpc>
              <a:buFont typeface="Wingdings"/>
              <a:buNone/>
            </a:pPr>
            <a:r>
              <a:rPr lang="cs-CZ" sz="2400" b="1" dirty="0" smtClean="0"/>
              <a:t>28. 7.	Instalace elektroměru do hasičské zbrojnice, ČEZ a.s.</a:t>
            </a:r>
          </a:p>
          <a:p>
            <a:pPr>
              <a:lnSpc>
                <a:spcPct val="80000"/>
              </a:lnSpc>
              <a:buFont typeface="Wingdings"/>
              <a:buNone/>
            </a:pPr>
            <a:r>
              <a:rPr lang="cs-CZ" sz="2400" b="1" dirty="0" smtClean="0"/>
              <a:t>31. 7.	Instalace betonových laviček a stolů u asfaltového hřiště, </a:t>
            </a:r>
            <a:br>
              <a:rPr lang="cs-CZ" sz="2400" b="1" dirty="0" smtClean="0"/>
            </a:br>
            <a:r>
              <a:rPr lang="cs-CZ" sz="2400" b="1" dirty="0" smtClean="0"/>
              <a:t>	SDH Ohaře</a:t>
            </a:r>
          </a:p>
          <a:p>
            <a:pPr>
              <a:lnSpc>
                <a:spcPct val="80000"/>
              </a:lnSpc>
              <a:buFont typeface="Wingdings"/>
              <a:buNone/>
            </a:pPr>
            <a:r>
              <a:rPr lang="cs-CZ" sz="2400" b="1" dirty="0" smtClean="0"/>
              <a:t>Instalace plotových zábran u asfaltového hřiště, L. Suchánek, </a:t>
            </a:r>
            <a:r>
              <a:rPr lang="cs-CZ" sz="2400" b="1" dirty="0" err="1" smtClean="0"/>
              <a:t>č.p</a:t>
            </a:r>
            <a:r>
              <a:rPr lang="cs-CZ" sz="2400" b="1" dirty="0" smtClean="0"/>
              <a:t>. 58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45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6148" name="Picture 4" descr="C:\Users\user\Desktop\Prezentace 2010\Ohaře_18.3.2008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3294112" cy="439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Users\user\Desktop\Prezentace 2010\Ohaře_18.3.2008 02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29436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9" name="Picture 15" descr="http://img.ihned.cz/attachment.php/20801745/xwlgH60tTJ5pnKk7I1NvCmA4hiMUDqGE/14obr_vino_sund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645024"/>
            <a:ext cx="1498476" cy="301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56322" name="Picture 2" descr="C:\Users\user\Desktop\Prezentace 2010\Tomášková Rad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340377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5" name="Picture 5" descr="C:\Users\user\Desktop\Prezentace 2010\Natálie Chloupková (Daňková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348880"/>
            <a:ext cx="3864830" cy="289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6" name="Picture 6" descr="C:\Users\user\Desktop\Prezentace 2010\Tomášková Lin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4323219" cy="26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48</a:t>
            </a:fld>
            <a:endParaRPr lang="cs-CZ"/>
          </a:p>
        </p:txBody>
      </p:sp>
      <p:pic>
        <p:nvPicPr>
          <p:cNvPr id="2050" name="Picture 2" descr="C:\Users\user\Desktop\Prezentace 2010\Jirka Skokan_16.7.2010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00436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Prezentace 2010\Jirka Skokan_16.7.2010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564904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57346" name="Picture 2" descr="http://www.ohare.cz/data/galerie/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 descr="http://www.ohare.cz/data/galerie/1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2403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 descr="http://www.ohare.cz/data/galerie/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5628" y="3501008"/>
            <a:ext cx="4056451" cy="304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2050" name="Picture 2" descr="D:\obec-PC obývák\PREZENTACE 2010\2010-01-19_191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941556" cy="287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obec-PC obývák\PREZENTACE 2010\2010-01-19_191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822551" cy="284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6" name="Picture 2" descr="http://www.ohare.cz/data/galerie/kolinskydenik1912010ro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717032"/>
            <a:ext cx="4278473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50</a:t>
            </a:fld>
            <a:endParaRPr lang="cs-CZ"/>
          </a:p>
        </p:txBody>
      </p:sp>
      <p:pic>
        <p:nvPicPr>
          <p:cNvPr id="13314" name="Picture 2" descr="C:\Users\user\Desktop\Prezentace 2010\17.7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312368" cy="441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 descr="C:\Users\user\Desktop\Prezentace 2010\17.7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04864"/>
            <a:ext cx="4496048" cy="337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5" name="Picture 6" descr="http://www.ohare.cz/data/galerie/31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768419" cy="282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6" name="Picture 4" descr="http://www.ohare.cz/data/galerie/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8" name="Picture 6" descr="http://www.ohare.cz/data/galerie/793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699792" y="3861048"/>
            <a:ext cx="3719736" cy="2789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4. 8.	Návštěva MUDr. Jirků, KHS Kolín, přemnožení potkanů u J. 	Bukače, </a:t>
            </a:r>
            <a:r>
              <a:rPr lang="cs-CZ" b="1" dirty="0" err="1" smtClean="0"/>
              <a:t>č.p</a:t>
            </a:r>
            <a:r>
              <a:rPr lang="cs-CZ" b="1" dirty="0" smtClean="0"/>
              <a:t>. 41</a:t>
            </a:r>
          </a:p>
          <a:p>
            <a:pPr>
              <a:buNone/>
            </a:pPr>
            <a:r>
              <a:rPr lang="cs-CZ" b="1" dirty="0" smtClean="0"/>
              <a:t>8. 8.	Dokončení instalace betonových laviček a stolů u asfaltového 	hřiště, SDH Ohaře</a:t>
            </a:r>
          </a:p>
          <a:p>
            <a:pPr>
              <a:buNone/>
            </a:pPr>
            <a:r>
              <a:rPr lang="cs-CZ" b="1" dirty="0" smtClean="0"/>
              <a:t>10. 8.	Odevzdání kandidátních listin pro podzimní volby do OZ</a:t>
            </a:r>
          </a:p>
          <a:p>
            <a:pPr>
              <a:buNone/>
            </a:pPr>
            <a:r>
              <a:rPr lang="cs-CZ" b="1" dirty="0" smtClean="0"/>
              <a:t>16. 8.	Vykrácení latí na prototyp lavičky a stolu pro nový mobiliář, 	L. Suchánek</a:t>
            </a:r>
          </a:p>
          <a:p>
            <a:pPr>
              <a:buNone/>
            </a:pPr>
            <a:r>
              <a:rPr lang="cs-CZ" b="1" dirty="0" smtClean="0"/>
              <a:t>20. 8.	Pospíšil Otakar, </a:t>
            </a:r>
            <a:r>
              <a:rPr lang="cs-CZ" b="1" dirty="0" err="1" smtClean="0"/>
              <a:t>č.p</a:t>
            </a:r>
            <a:r>
              <a:rPr lang="cs-CZ" b="1" dirty="0" smtClean="0"/>
              <a:t>. 57, 60 let</a:t>
            </a:r>
          </a:p>
          <a:p>
            <a:pPr>
              <a:buNone/>
            </a:pPr>
            <a:r>
              <a:rPr lang="cs-CZ" b="1" dirty="0" smtClean="0"/>
              <a:t>22. 8.	Natírání latí pro prototyp lavičky a stolu</a:t>
            </a:r>
          </a:p>
          <a:p>
            <a:pPr>
              <a:buNone/>
            </a:pPr>
            <a:r>
              <a:rPr lang="cs-CZ" b="1" dirty="0" smtClean="0"/>
              <a:t>23. 8.	Instalace solárních kolektorů na střechu MŠ</a:t>
            </a:r>
          </a:p>
          <a:p>
            <a:pPr>
              <a:buNone/>
            </a:pPr>
            <a:r>
              <a:rPr lang="cs-CZ" b="1" dirty="0" smtClean="0"/>
              <a:t>26. 8.	Zahájení ohřevu vody v MŠ pomocí sluneční energie</a:t>
            </a:r>
          </a:p>
          <a:p>
            <a:pPr>
              <a:buNone/>
            </a:pPr>
            <a:r>
              <a:rPr lang="cs-CZ" b="1" dirty="0" smtClean="0"/>
              <a:t>23. – 26. 8. Výroba prototypu lavičky a stolu, M. Suchánek,</a:t>
            </a:r>
            <a:br>
              <a:rPr lang="cs-CZ" b="1" dirty="0" smtClean="0"/>
            </a:br>
            <a:r>
              <a:rPr lang="cs-CZ" b="1" dirty="0" smtClean="0"/>
              <a:t>	      F. Obešlo</a:t>
            </a:r>
          </a:p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52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27. 8.	Předání díla – prodlouženého veřejného osvětlení, AVE Kolín</a:t>
            </a:r>
          </a:p>
          <a:p>
            <a:pPr>
              <a:buNone/>
            </a:pPr>
            <a:r>
              <a:rPr lang="cs-CZ" b="1" dirty="0" smtClean="0"/>
              <a:t>28. 8.	Dovezení nových velkých herních prvků pro dětské hřiště</a:t>
            </a:r>
          </a:p>
          <a:p>
            <a:pPr>
              <a:buNone/>
            </a:pPr>
            <a:r>
              <a:rPr lang="cs-CZ" b="1" dirty="0" smtClean="0"/>
              <a:t>28. 8.	Hasiči v </a:t>
            </a:r>
            <a:r>
              <a:rPr lang="cs-CZ" b="1" dirty="0" err="1" smtClean="0"/>
              <a:t>Býchorech</a:t>
            </a:r>
            <a:endParaRPr lang="cs-CZ" b="1" dirty="0" smtClean="0"/>
          </a:p>
          <a:p>
            <a:pPr>
              <a:buNone/>
            </a:pPr>
            <a:r>
              <a:rPr lang="cs-CZ" b="1" dirty="0" smtClean="0"/>
              <a:t>29. 8.	Instalace odpadkových košů u asfaltového hřiště, předání 	díla, L. Suchánek</a:t>
            </a:r>
          </a:p>
          <a:p>
            <a:pPr>
              <a:buNone/>
            </a:pPr>
            <a:r>
              <a:rPr lang="cs-CZ" b="1" dirty="0" smtClean="0"/>
              <a:t>30. 8.	Objednávka latí na pergolu a mobiliář pro VIA projekt</a:t>
            </a:r>
          </a:p>
          <a:p>
            <a:pPr>
              <a:buNone/>
            </a:pPr>
            <a:r>
              <a:rPr lang="cs-CZ" b="1" dirty="0" smtClean="0"/>
              <a:t>30. 8.	Provedení deratizace u J. Bukače, </a:t>
            </a:r>
            <a:r>
              <a:rPr lang="cs-CZ" b="1" dirty="0" err="1" smtClean="0"/>
              <a:t>č.p</a:t>
            </a:r>
            <a:r>
              <a:rPr lang="cs-CZ" b="1" dirty="0" smtClean="0"/>
              <a:t>. 41</a:t>
            </a:r>
          </a:p>
          <a:p>
            <a:pPr>
              <a:buNone/>
            </a:pPr>
            <a:r>
              <a:rPr lang="cs-CZ" b="1" dirty="0" smtClean="0"/>
              <a:t>30. 8.	Schválení prototypu lavičky a stolu, Ing. arch. Tůma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53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54</a:t>
            </a:fld>
            <a:endParaRPr lang="cs-CZ"/>
          </a:p>
        </p:txBody>
      </p:sp>
      <p:pic>
        <p:nvPicPr>
          <p:cNvPr id="6146" name="Picture 2" descr="C:\Users\user\Desktop\Prezentace 2010\20.8 (2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99692" y="1268760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5868144" y="314096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„Na zdraví!“</a:t>
            </a:r>
            <a:endParaRPr lang="cs-CZ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55</a:t>
            </a:fld>
            <a:endParaRPr lang="cs-CZ"/>
          </a:p>
        </p:txBody>
      </p:sp>
      <p:pic>
        <p:nvPicPr>
          <p:cNvPr id="21506" name="Picture 2" descr="http://www.ohare.cz/data/galerie/2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196752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http://www.ohare.cz/data/galerie/22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186353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6" descr="http://www.ohare.cz/data/galerie/2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013176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56</a:t>
            </a:fld>
            <a:endParaRPr lang="cs-CZ"/>
          </a:p>
        </p:txBody>
      </p:sp>
      <p:pic>
        <p:nvPicPr>
          <p:cNvPr id="58370" name="Picture 2" descr="http://www.ohare.cz/data/galerie/23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204864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2" name="Picture 4" descr="http://www.ohare.cz/data/galerie/30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3780419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57</a:t>
            </a:fld>
            <a:endParaRPr lang="cs-CZ"/>
          </a:p>
        </p:txBody>
      </p:sp>
      <p:pic>
        <p:nvPicPr>
          <p:cNvPr id="115714" name="Picture 2" descr="C:\Users\user\Desktop\Prezentace 2010\28.8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4136008" cy="310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715" name="Picture 3" descr="C:\Users\user\Desktop\Prezentace 2010\28.8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564904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BBA   Disillusion (Fältskog   Ulvaeus) 1973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58</a:t>
            </a:fld>
            <a:endParaRPr lang="cs-CZ"/>
          </a:p>
        </p:txBody>
      </p:sp>
      <p:pic>
        <p:nvPicPr>
          <p:cNvPr id="1026" name="Picture 2" descr="C:\Users\user\Desktop\Prezentace 2010\28.8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933056"/>
            <a:ext cx="3559944" cy="2669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Prezentace 2010\28.8.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6872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Prezentace 2010\28.8 (1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124744"/>
            <a:ext cx="3559944" cy="2669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59</a:t>
            </a:fld>
            <a:endParaRPr lang="cs-CZ"/>
          </a:p>
        </p:txBody>
      </p:sp>
      <p:pic>
        <p:nvPicPr>
          <p:cNvPr id="20482" name="Picture 2" descr="http://www.ohare.cz/data/galerie/1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672408" cy="489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http://www.ohare.cz/data/galerie/30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88840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26626" name="Picture 2" descr="http://www.ohare.cz/data/galerie/30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987062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http://www.ohare.cz/data/galerie/30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http://www.ohare.cz/data/galerie/301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2" name="Picture 8" descr="http://www.ohare.cz/data/galerie/301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3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068960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1. 9.	Návštěva JUDr. K. </a:t>
            </a:r>
            <a:r>
              <a:rPr lang="cs-CZ" b="1" dirty="0" err="1" smtClean="0"/>
              <a:t>Molnára</a:t>
            </a:r>
            <a:r>
              <a:rPr lang="cs-CZ" b="1" dirty="0" smtClean="0"/>
              <a:t>, radního Středočeského kraje</a:t>
            </a:r>
          </a:p>
          <a:p>
            <a:pPr>
              <a:buNone/>
            </a:pPr>
            <a:r>
              <a:rPr lang="cs-CZ" b="1" dirty="0" smtClean="0"/>
              <a:t>1. 9.	Zahájení topné sezóny na OÚ </a:t>
            </a:r>
          </a:p>
          <a:p>
            <a:pPr>
              <a:buNone/>
            </a:pPr>
            <a:r>
              <a:rPr lang="cs-CZ" b="1" dirty="0" smtClean="0"/>
              <a:t>2. 9.	Oprava veřejného osvětlení, F. Novák, </a:t>
            </a:r>
            <a:r>
              <a:rPr lang="cs-CZ" b="1" dirty="0" err="1" smtClean="0"/>
              <a:t>č.p</a:t>
            </a:r>
            <a:r>
              <a:rPr lang="cs-CZ" b="1" dirty="0" smtClean="0"/>
              <a:t>. 62</a:t>
            </a:r>
          </a:p>
          <a:p>
            <a:pPr>
              <a:buNone/>
            </a:pPr>
            <a:r>
              <a:rPr lang="cs-CZ" b="1" dirty="0" smtClean="0"/>
              <a:t>4. 9.	Odstranění starých herních prvků z dětského hřiště, Z. Hrůza </a:t>
            </a:r>
            <a:br>
              <a:rPr lang="cs-CZ" b="1" dirty="0" smtClean="0"/>
            </a:br>
            <a:r>
              <a:rPr lang="cs-CZ" b="1" dirty="0" smtClean="0"/>
              <a:t>	a další dobrovolníci</a:t>
            </a:r>
          </a:p>
          <a:p>
            <a:pPr>
              <a:buNone/>
            </a:pPr>
            <a:r>
              <a:rPr lang="cs-CZ" b="1" dirty="0" smtClean="0"/>
              <a:t>6. 9.	Instalace dopravního značení na místních komunikacích</a:t>
            </a:r>
          </a:p>
          <a:p>
            <a:pPr>
              <a:buNone/>
            </a:pPr>
            <a:r>
              <a:rPr lang="cs-CZ" b="1" dirty="0" smtClean="0"/>
              <a:t>8. 9.	Příslib firmy Bohemia Asfalt – 20 000,- Kč na VIA projekt</a:t>
            </a:r>
          </a:p>
          <a:p>
            <a:pPr>
              <a:buNone/>
            </a:pPr>
            <a:r>
              <a:rPr lang="cs-CZ" b="1" dirty="0" smtClean="0"/>
              <a:t>11. 9.	Očkování psů, MVDr. Ditrich</a:t>
            </a:r>
          </a:p>
          <a:p>
            <a:pPr>
              <a:buNone/>
            </a:pPr>
            <a:r>
              <a:rPr lang="cs-CZ" b="1" dirty="0" smtClean="0"/>
              <a:t>12. 9.	Brigáda hasičů, VIA projekt</a:t>
            </a:r>
          </a:p>
          <a:p>
            <a:pPr>
              <a:buNone/>
            </a:pPr>
            <a:r>
              <a:rPr lang="cs-CZ" b="1" dirty="0" smtClean="0"/>
              <a:t>13. 9.	Návštěva L. </a:t>
            </a:r>
            <a:r>
              <a:rPr lang="cs-CZ" b="1" dirty="0" err="1" smtClean="0"/>
              <a:t>Brandové</a:t>
            </a:r>
            <a:r>
              <a:rPr lang="cs-CZ" b="1" dirty="0" smtClean="0"/>
              <a:t> z Kolínského deníku</a:t>
            </a:r>
          </a:p>
          <a:p>
            <a:pPr>
              <a:buNone/>
            </a:pPr>
            <a:r>
              <a:rPr lang="cs-CZ" b="1" dirty="0" smtClean="0"/>
              <a:t>20. 9.	Nové číslo </a:t>
            </a:r>
            <a:r>
              <a:rPr lang="cs-CZ" b="1" dirty="0" err="1" smtClean="0"/>
              <a:t>Ohařáčku</a:t>
            </a:r>
            <a:endParaRPr lang="cs-CZ" b="1" dirty="0" smtClean="0"/>
          </a:p>
          <a:p>
            <a:pPr>
              <a:buNone/>
            </a:pPr>
            <a:r>
              <a:rPr lang="cs-CZ" b="1" dirty="0" smtClean="0"/>
              <a:t>25. 9.	Hasiči na „Sranda závodech“ v Ovčárech </a:t>
            </a:r>
          </a:p>
          <a:p>
            <a:pPr>
              <a:buNone/>
            </a:pPr>
            <a:r>
              <a:rPr lang="cs-CZ" b="1" dirty="0" smtClean="0"/>
              <a:t>Rekonstrukce dětského hřiště, oprava hasičské zbrojnice</a:t>
            </a:r>
          </a:p>
          <a:p>
            <a:pPr>
              <a:buNone/>
            </a:pPr>
            <a:r>
              <a:rPr lang="cs-CZ" b="1" dirty="0" smtClean="0"/>
              <a:t>Deratizace kanálů, J. Jindra, </a:t>
            </a:r>
            <a:r>
              <a:rPr lang="cs-CZ" b="1" dirty="0" err="1" smtClean="0"/>
              <a:t>Oseček</a:t>
            </a:r>
            <a:endParaRPr lang="cs-CZ" b="1" dirty="0" smtClean="0"/>
          </a:p>
          <a:p>
            <a:pPr>
              <a:buNone/>
            </a:pPr>
            <a:r>
              <a:rPr lang="cs-CZ" b="1" dirty="0" smtClean="0"/>
              <a:t>Brigády – natírání latí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60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61</a:t>
            </a:fld>
            <a:endParaRPr lang="cs-CZ"/>
          </a:p>
        </p:txBody>
      </p:sp>
      <p:pic>
        <p:nvPicPr>
          <p:cNvPr id="46081" name="Picture 1" descr="C:\Users\user\Desktop\Prezentace 2010\Předškolák_Loumanová Luc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2016224" cy="308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2" name="Picture 2" descr="C:\Users\user\Desktop\Prezentace 2010\Předškolák_Nováková Luc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916832"/>
            <a:ext cx="2016224" cy="302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3" name="Picture 3" descr="C:\Users\user\Desktop\Prezentace 2010\Předškolák_Zvolenský Lukáš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564904"/>
            <a:ext cx="202559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1115616" y="48691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Lucka </a:t>
            </a:r>
            <a:r>
              <a:rPr lang="cs-CZ" b="1" dirty="0" err="1" smtClean="0">
                <a:solidFill>
                  <a:schemeClr val="tx2"/>
                </a:solidFill>
              </a:rPr>
              <a:t>Loumanová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707904" y="58052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Lukáš Zvolenský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56176" y="50131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Lucka Nováková</a:t>
            </a:r>
            <a:endParaRPr lang="cs-CZ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62</a:t>
            </a:fld>
            <a:endParaRPr lang="cs-CZ"/>
          </a:p>
        </p:txBody>
      </p:sp>
      <p:pic>
        <p:nvPicPr>
          <p:cNvPr id="4099" name="Picture 3" descr="C:\Users\user\Desktop\Prezentace 2010\Brandová_Lenka_13.9.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096344" cy="412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user\Desktop\Prezentace 2010\1.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307834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1691680" y="558924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JUDr. K. </a:t>
            </a:r>
            <a:r>
              <a:rPr lang="cs-CZ" b="1" dirty="0" err="1" smtClean="0">
                <a:solidFill>
                  <a:schemeClr val="tx2"/>
                </a:solidFill>
              </a:rPr>
              <a:t>Molnár</a:t>
            </a:r>
            <a:r>
              <a:rPr lang="cs-CZ" b="1" dirty="0" smtClean="0">
                <a:solidFill>
                  <a:schemeClr val="tx2"/>
                </a:solidFill>
              </a:rPr>
              <a:t/>
            </a:r>
            <a:br>
              <a:rPr lang="cs-CZ" b="1" dirty="0" smtClean="0">
                <a:solidFill>
                  <a:schemeClr val="tx2"/>
                </a:solidFill>
              </a:rPr>
            </a:br>
            <a:r>
              <a:rPr lang="cs-CZ" b="1" dirty="0" smtClean="0">
                <a:solidFill>
                  <a:schemeClr val="tx2"/>
                </a:solidFill>
              </a:rPr>
              <a:t>s asistentkou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940152" y="57332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L. </a:t>
            </a:r>
            <a:r>
              <a:rPr lang="cs-CZ" b="1" dirty="0" err="1" smtClean="0">
                <a:solidFill>
                  <a:schemeClr val="tx2"/>
                </a:solidFill>
              </a:rPr>
              <a:t>Brandová</a:t>
            </a:r>
            <a:endParaRPr lang="cs-CZ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63</a:t>
            </a:fld>
            <a:endParaRPr lang="cs-CZ"/>
          </a:p>
        </p:txBody>
      </p:sp>
      <p:pic>
        <p:nvPicPr>
          <p:cNvPr id="62466" name="Picture 2" descr="C:\Users\user\Desktop\Prezentace 2010\7.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286231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67" name="Picture 3" descr="C:\Users\user\Desktop\Prezentace 2010\7.9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988840"/>
            <a:ext cx="243840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68" name="Picture 4" descr="C:\Users\user\Desktop\Prezentace 2010\7.9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628800"/>
            <a:ext cx="2880320" cy="384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64</a:t>
            </a:fld>
            <a:endParaRPr lang="cs-CZ"/>
          </a:p>
        </p:txBody>
      </p:sp>
      <p:pic>
        <p:nvPicPr>
          <p:cNvPr id="63490" name="Picture 2" descr="C:\Users\user\Desktop\Prezentace 2010\11.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1" name="Picture 3" descr="C:\Users\user\Desktop\Prezentace 2010\11.9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0506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2" name="Picture 4" descr="C:\Users\user\Desktop\Prezentace 2010\11.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72815"/>
            <a:ext cx="3168352" cy="4224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65</a:t>
            </a:fld>
            <a:endParaRPr lang="cs-CZ"/>
          </a:p>
        </p:txBody>
      </p:sp>
      <p:pic>
        <p:nvPicPr>
          <p:cNvPr id="59396" name="Picture 4" descr="http://www.ohare.cz/data/galerie/ohare12920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24744"/>
            <a:ext cx="3552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402" name="Picture 10" descr="http://www.ohare.cz/data/galerie/19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3056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405" name="Picture 13" descr="C:\Users\user\Desktop\Prezentace 2010\4.9 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24744"/>
            <a:ext cx="3559944" cy="2669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406" name="Picture 14" descr="C:\Users\user\Desktop\Prezentace 2010\13.9 (2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933056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068960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66</a:t>
            </a:fld>
            <a:endParaRPr lang="cs-CZ"/>
          </a:p>
        </p:txBody>
      </p:sp>
      <p:pic>
        <p:nvPicPr>
          <p:cNvPr id="61442" name="Picture 2" descr="http://www.ohare.cz/data/galerie/1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4274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4" name="Picture 4" descr="http://www.ohare.cz/data/galerie/9201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42746"/>
            <a:ext cx="3552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8" name="Picture 8" descr="http://www.ohare.cz/data/galerie/9201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50" name="Picture 10" descr="http://www.ohare.cz/data/galerie/9201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068960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67</a:t>
            </a:fld>
            <a:endParaRPr lang="cs-CZ"/>
          </a:p>
        </p:txBody>
      </p:sp>
      <p:pic>
        <p:nvPicPr>
          <p:cNvPr id="2050" name="Picture 2" descr="C:\Users\user\Desktop\Prezentace 2010\Ovčáry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276872"/>
            <a:ext cx="4640064" cy="348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\Desktop\Prezentace 2010\Ovčáry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Prezentace 2010\Ovčá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3552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68</a:t>
            </a:fld>
            <a:endParaRPr lang="cs-CZ"/>
          </a:p>
        </p:txBody>
      </p:sp>
      <p:pic>
        <p:nvPicPr>
          <p:cNvPr id="12290" name="Picture 2" descr="C:\Users\user\Desktop\Prezentace 2010\16.9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340237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C:\Users\user\Desktop\Prezentace 2010\16.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014" y="1412776"/>
            <a:ext cx="340237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2. 10.	Svatební den pro Víta Svobodu a Libuši Slunéčkovou, </a:t>
            </a:r>
            <a:r>
              <a:rPr lang="cs-CZ" b="1" dirty="0" err="1" smtClean="0"/>
              <a:t>č.p</a:t>
            </a:r>
            <a:r>
              <a:rPr lang="cs-CZ" b="1" dirty="0" smtClean="0"/>
              <a:t>. 109</a:t>
            </a:r>
          </a:p>
          <a:p>
            <a:pPr>
              <a:buNone/>
            </a:pPr>
            <a:r>
              <a:rPr lang="cs-CZ" b="1" dirty="0" smtClean="0"/>
              <a:t>2. 10.	Zahájení instalace nových herních prvků na dětském hřišti</a:t>
            </a:r>
          </a:p>
          <a:p>
            <a:pPr>
              <a:buNone/>
            </a:pPr>
            <a:r>
              <a:rPr lang="cs-CZ" b="1" dirty="0" smtClean="0"/>
              <a:t>9. – 10. 10. 	Natírání latí, stavba pergoly</a:t>
            </a:r>
          </a:p>
          <a:p>
            <a:pPr>
              <a:buNone/>
            </a:pPr>
            <a:r>
              <a:rPr lang="cs-CZ" b="1" dirty="0" smtClean="0"/>
              <a:t>15. – 16. 10. 	Volby do obecního zastupitelstva</a:t>
            </a:r>
          </a:p>
          <a:p>
            <a:pPr>
              <a:buNone/>
            </a:pPr>
            <a:r>
              <a:rPr lang="cs-CZ" b="1" dirty="0" smtClean="0"/>
              <a:t>16. 10.	Dokončení instalace herních prvků, předání díla	</a:t>
            </a:r>
          </a:p>
          <a:p>
            <a:pPr>
              <a:buNone/>
            </a:pPr>
            <a:r>
              <a:rPr lang="cs-CZ" b="1" dirty="0" smtClean="0"/>
              <a:t>17. 10.	Špinka Jiří, </a:t>
            </a:r>
            <a:r>
              <a:rPr lang="cs-CZ" b="1" dirty="0" err="1" smtClean="0"/>
              <a:t>č.p</a:t>
            </a:r>
            <a:r>
              <a:rPr lang="cs-CZ" b="1" dirty="0" smtClean="0"/>
              <a:t>. 90, 65 let</a:t>
            </a:r>
          </a:p>
          <a:p>
            <a:pPr>
              <a:buNone/>
            </a:pPr>
            <a:r>
              <a:rPr lang="cs-CZ" b="1" dirty="0" smtClean="0"/>
              <a:t>24., 27. 10. 	Pracovní schůzky nově zvolených zastupitelů</a:t>
            </a:r>
          </a:p>
          <a:p>
            <a:pPr>
              <a:buNone/>
            </a:pPr>
            <a:r>
              <a:rPr lang="cs-CZ" b="1" dirty="0" smtClean="0"/>
              <a:t>28. 10.	Sázení stromků a keřů (palouk, dětské hřiště, u pergoly)</a:t>
            </a:r>
          </a:p>
          <a:p>
            <a:pPr>
              <a:buNone/>
            </a:pPr>
            <a:r>
              <a:rPr lang="cs-CZ" b="1" dirty="0" smtClean="0"/>
              <a:t>Práce hasičů na hasičské zbrojnici</a:t>
            </a:r>
          </a:p>
          <a:p>
            <a:pPr>
              <a:buNone/>
            </a:pPr>
            <a:r>
              <a:rPr lang="cs-CZ" b="1" dirty="0" smtClean="0"/>
              <a:t>Oprava oplocení kolem dětského hřiště, M. Suchánek, </a:t>
            </a:r>
            <a:r>
              <a:rPr lang="cs-CZ" b="1" dirty="0" err="1" smtClean="0"/>
              <a:t>č.p</a:t>
            </a:r>
            <a:r>
              <a:rPr lang="cs-CZ" b="1" dirty="0" smtClean="0"/>
              <a:t>. 58</a:t>
            </a:r>
          </a:p>
          <a:p>
            <a:pPr>
              <a:buNone/>
            </a:pPr>
            <a:r>
              <a:rPr lang="cs-CZ" b="1" dirty="0" smtClean="0"/>
              <a:t>Práce na palouku – stavba chodníku, navezení zeminy, zarovnání terénu, chodník ke studni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69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46084" name="Picture 4" descr="http://www.ohare.cz/data/galerie/121snehovakalamit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6" name="Picture 6" descr="http://www.ohare.cz/data/galerie/121snehovakalamita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528392" cy="470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9" name="Picture 9" descr="C:\Users\user\Desktop\Prezentace 2010\Michálek_9.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70</a:t>
            </a:fld>
            <a:endParaRPr lang="cs-CZ"/>
          </a:p>
        </p:txBody>
      </p:sp>
      <p:pic>
        <p:nvPicPr>
          <p:cNvPr id="1026" name="Picture 2" descr="C:\Users\user\Desktop\Prezentace 2010\2.10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4280024" cy="321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Prezentace 2010\2.1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852936"/>
            <a:ext cx="4352032" cy="326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BBA - Slipping Through My Fingers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5486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71</a:t>
            </a:fld>
            <a:endParaRPr lang="cs-CZ"/>
          </a:p>
        </p:txBody>
      </p:sp>
      <p:pic>
        <p:nvPicPr>
          <p:cNvPr id="69637" name="Picture 5" descr="C:\Users\user\Desktop\Prezentace 2010\9.10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8" name="Picture 6" descr="C:\Users\user\Desktop\Prezentace 2010\9.10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2403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9" name="Picture 7" descr="C:\Users\user\Desktop\Prezentace 2010\10.10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085184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72</a:t>
            </a:fld>
            <a:endParaRPr lang="cs-CZ"/>
          </a:p>
        </p:txBody>
      </p:sp>
      <p:pic>
        <p:nvPicPr>
          <p:cNvPr id="70658" name="Picture 2" descr="C:\Users\user\Desktop\Prezentace 2010\11.10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456383" cy="259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user\Desktop\Prezentace 2010\2.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05064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59" name="Picture 3" descr="C:\Users\user\Desktop\Prezentace 2010\11.1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3463933" cy="259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0" name="Picture 4" descr="C:\Users\user\Desktop\Prezentace 2010\9.10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268760"/>
            <a:ext cx="3452440" cy="258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996952"/>
            <a:ext cx="2376264" cy="146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73</a:t>
            </a:fld>
            <a:endParaRPr lang="cs-CZ"/>
          </a:p>
        </p:txBody>
      </p:sp>
      <p:pic>
        <p:nvPicPr>
          <p:cNvPr id="68612" name="Picture 4" descr="C:\Users\user\Desktop\Prezentace 2010\29.1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96752"/>
            <a:ext cx="313234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3" name="Picture 5" descr="C:\Users\user\Desktop\Prezentace 2010\30.10 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3600401" cy="27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4" name="Picture 6" descr="C:\Users\user\Desktop\Prezentace 2010\30.10 (2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085184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74</a:t>
            </a:fld>
            <a:endParaRPr lang="cs-CZ"/>
          </a:p>
        </p:txBody>
      </p:sp>
      <p:pic>
        <p:nvPicPr>
          <p:cNvPr id="72706" name="Picture 2" descr="D:\Fotografie 2010\Volby_OZ_2010\16.10.2010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4217888" cy="316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7" name="Picture 3" descr="D:\Fotografie 2010\Volby_OZ_2010\16.10.2010 00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220072" y="1340768"/>
            <a:ext cx="32403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75</a:t>
            </a:fld>
            <a:endParaRPr lang="cs-CZ"/>
          </a:p>
        </p:txBody>
      </p:sp>
      <p:pic>
        <p:nvPicPr>
          <p:cNvPr id="64516" name="Picture 4" descr="http://www.ohare.cz/data/galerie/210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8" name="Picture 6" descr="C:\Users\user\Desktop\Prezentace 2010\13.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60748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20" name="Picture 8" descr="C:\Users\user\Desktop\Prezentace 2010\28.10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21" name="Picture 9" descr="C:\Users\user\Desktop\Prezentace 2010\28.10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51058"/>
            <a:ext cx="3576397" cy="268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212976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76</a:t>
            </a:fld>
            <a:endParaRPr lang="cs-CZ"/>
          </a:p>
        </p:txBody>
      </p:sp>
      <p:pic>
        <p:nvPicPr>
          <p:cNvPr id="2050" name="Picture 2" descr="D:\Fotografie 2010\Skluzavka_děti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23" y="2060848"/>
            <a:ext cx="403244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Prezentace 2010\27.10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23066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\Desktop\Prezentace 2010\27.1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96752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77</a:t>
            </a:fld>
            <a:endParaRPr lang="cs-CZ"/>
          </a:p>
        </p:txBody>
      </p:sp>
      <p:pic>
        <p:nvPicPr>
          <p:cNvPr id="66562" name="Picture 2" descr="C:\Users\user\Desktop\Prezentace 2010\13.1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700808"/>
            <a:ext cx="259228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user\Desktop\Prezentace 2010\1.10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48" y="1700808"/>
            <a:ext cx="2618420" cy="349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4" name="Picture 4" descr="C:\Users\user\Desktop\Prezentace 2010\2.10.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628800"/>
            <a:ext cx="27003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5013176"/>
            <a:ext cx="2520280" cy="154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78</a:t>
            </a:fld>
            <a:endParaRPr lang="cs-CZ"/>
          </a:p>
        </p:txBody>
      </p:sp>
      <p:pic>
        <p:nvPicPr>
          <p:cNvPr id="67586" name="Picture 2" descr="C:\Users\user\Desktop\Prezentace 2010\28.1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160010" cy="3120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7" name="Picture 3" descr="C:\Users\user\Desktop\Prezentace 2010\28.10 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896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797152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5. 11.	Vysazování růži podél chodníku na palouku</a:t>
            </a:r>
          </a:p>
          <a:p>
            <a:pPr>
              <a:buNone/>
            </a:pPr>
            <a:r>
              <a:rPr lang="cs-CZ" b="1" dirty="0" smtClean="0"/>
              <a:t>9. 11.	Sázení třešní, palouk</a:t>
            </a:r>
          </a:p>
          <a:p>
            <a:pPr>
              <a:buNone/>
            </a:pPr>
            <a:r>
              <a:rPr lang="cs-CZ" b="1" dirty="0" smtClean="0"/>
              <a:t>9. 11. 	Poslední svoz </a:t>
            </a:r>
            <a:r>
              <a:rPr lang="cs-CZ" b="1" dirty="0" err="1" smtClean="0"/>
              <a:t>bioodpadu</a:t>
            </a:r>
            <a:endParaRPr lang="cs-CZ" b="1" dirty="0" smtClean="0"/>
          </a:p>
          <a:p>
            <a:pPr>
              <a:buNone/>
            </a:pPr>
            <a:r>
              <a:rPr lang="cs-CZ" b="1" dirty="0" smtClean="0"/>
              <a:t>10. 11.	Ustavující zasedání zastupitelstva obce Ohaře</a:t>
            </a:r>
          </a:p>
          <a:p>
            <a:pPr>
              <a:buNone/>
            </a:pPr>
            <a:r>
              <a:rPr lang="cs-CZ" b="1" dirty="0" smtClean="0"/>
              <a:t>13. 11.	Svoz velkoobjemového a nebezpečného odpadu</a:t>
            </a:r>
          </a:p>
          <a:p>
            <a:pPr>
              <a:buNone/>
            </a:pPr>
            <a:r>
              <a:rPr lang="cs-CZ" b="1" dirty="0" smtClean="0"/>
              <a:t>13. 11.	Pouťová zábava, KOŽ</a:t>
            </a:r>
          </a:p>
          <a:p>
            <a:pPr>
              <a:buNone/>
            </a:pPr>
            <a:r>
              <a:rPr lang="cs-CZ" b="1" dirty="0" smtClean="0"/>
              <a:t>15. 11.	Nástup Milana </a:t>
            </a:r>
            <a:r>
              <a:rPr lang="cs-CZ" b="1" dirty="0" err="1" smtClean="0"/>
              <a:t>Čureji</a:t>
            </a:r>
            <a:r>
              <a:rPr lang="cs-CZ" b="1" dirty="0" smtClean="0"/>
              <a:t> na veřejnou službu, </a:t>
            </a:r>
            <a:r>
              <a:rPr lang="cs-CZ" b="1" dirty="0" err="1" smtClean="0"/>
              <a:t>Výčapy</a:t>
            </a:r>
            <a:r>
              <a:rPr lang="cs-CZ" b="1" dirty="0" smtClean="0"/>
              <a:t>-</a:t>
            </a:r>
            <a:r>
              <a:rPr lang="cs-CZ" b="1" dirty="0" err="1" smtClean="0"/>
              <a:t>Vlačice</a:t>
            </a:r>
            <a:endParaRPr lang="cs-CZ" b="1" dirty="0" smtClean="0"/>
          </a:p>
          <a:p>
            <a:pPr>
              <a:buNone/>
            </a:pPr>
            <a:r>
              <a:rPr lang="cs-CZ" b="1" dirty="0" smtClean="0"/>
              <a:t>21. 11.	Narození Anežky Kosové, </a:t>
            </a:r>
            <a:r>
              <a:rPr lang="cs-CZ" b="1" dirty="0" err="1" smtClean="0"/>
              <a:t>č.p</a:t>
            </a:r>
            <a:r>
              <a:rPr lang="cs-CZ" b="1" dirty="0" smtClean="0"/>
              <a:t>. 54</a:t>
            </a:r>
          </a:p>
          <a:p>
            <a:pPr>
              <a:buNone/>
            </a:pPr>
            <a:r>
              <a:rPr lang="cs-CZ" b="1" dirty="0" smtClean="0"/>
              <a:t>27. 11.	Slavnostní ukončení VIA projektu, prezentace projektu</a:t>
            </a:r>
          </a:p>
          <a:p>
            <a:pPr>
              <a:buNone/>
            </a:pPr>
            <a:r>
              <a:rPr lang="cs-CZ" b="1" dirty="0" smtClean="0"/>
              <a:t>27. 11.	První sníh</a:t>
            </a:r>
          </a:p>
          <a:p>
            <a:pPr>
              <a:buNone/>
            </a:pPr>
            <a:r>
              <a:rPr lang="cs-CZ" b="1" dirty="0" smtClean="0"/>
              <a:t>29. 11.	Cenová nabídka na opravu veřejného osvětlení, J. Brož, 	Týnec n. Labem</a:t>
            </a:r>
          </a:p>
          <a:p>
            <a:pPr>
              <a:buNone/>
            </a:pPr>
            <a:r>
              <a:rPr lang="cs-CZ" b="1" dirty="0" smtClean="0"/>
              <a:t>30. 11. 	34. Den malých obcí, Praha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79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11.2.	Kontrola využití dotací, Finanční úřad Kolín, bez závad</a:t>
            </a:r>
          </a:p>
          <a:p>
            <a:pPr>
              <a:buNone/>
            </a:pPr>
            <a:r>
              <a:rPr lang="cs-CZ" b="1" dirty="0" smtClean="0"/>
              <a:t>19. 2.	Protečení stropu v ložnici MŠ, poškození okapu 	sněhem</a:t>
            </a:r>
          </a:p>
          <a:p>
            <a:pPr>
              <a:buNone/>
            </a:pPr>
            <a:r>
              <a:rPr lang="cs-CZ" b="1" dirty="0" smtClean="0"/>
              <a:t>20. 2.	Účast na semináři o </a:t>
            </a:r>
            <a:r>
              <a:rPr lang="cs-CZ" b="1" dirty="0" err="1" smtClean="0"/>
              <a:t>fundraisingu</a:t>
            </a:r>
            <a:r>
              <a:rPr lang="cs-CZ" b="1" dirty="0" smtClean="0"/>
              <a:t>, Nadace VIA Praha</a:t>
            </a:r>
          </a:p>
          <a:p>
            <a:pPr>
              <a:buNone/>
            </a:pPr>
            <a:r>
              <a:rPr lang="cs-CZ" b="1" dirty="0" smtClean="0"/>
              <a:t>23. 2.	Karneval v MŠ</a:t>
            </a:r>
          </a:p>
          <a:p>
            <a:pPr>
              <a:buNone/>
            </a:pPr>
            <a:r>
              <a:rPr lang="cs-CZ" b="1" dirty="0" smtClean="0"/>
              <a:t>25. 2.	Zápis dětí a Den otevřených dveří, MŠ</a:t>
            </a:r>
          </a:p>
          <a:p>
            <a:pPr>
              <a:buNone/>
            </a:pPr>
            <a:r>
              <a:rPr lang="cs-CZ" b="1" dirty="0" smtClean="0"/>
              <a:t>26. 2.	Filmová zima v Ohařích, Český rozhlas Region</a:t>
            </a:r>
          </a:p>
          <a:p>
            <a:pPr>
              <a:buNone/>
            </a:pPr>
            <a:r>
              <a:rPr lang="cs-CZ" b="1" dirty="0" smtClean="0"/>
              <a:t>27. 2.	Druhé setkání s veřejností, projekt „</a:t>
            </a:r>
            <a:r>
              <a:rPr lang="cs-CZ" b="1" dirty="0" err="1" smtClean="0"/>
              <a:t>Ohařská</a:t>
            </a:r>
            <a:r>
              <a:rPr lang="cs-CZ" b="1" dirty="0" smtClean="0"/>
              <a:t> náves…“</a:t>
            </a:r>
          </a:p>
          <a:p>
            <a:pPr>
              <a:buNone/>
            </a:pPr>
            <a:r>
              <a:rPr lang="cs-CZ" b="1" dirty="0" smtClean="0"/>
              <a:t>Nejlepší čtenáři za rok 2009 :	L. Štěpánková, </a:t>
            </a:r>
            <a:r>
              <a:rPr lang="cs-CZ" b="1" dirty="0" err="1" smtClean="0"/>
              <a:t>č.p</a:t>
            </a:r>
            <a:r>
              <a:rPr lang="cs-CZ" b="1" dirty="0" smtClean="0"/>
              <a:t>. 61,</a:t>
            </a:r>
            <a:br>
              <a:rPr lang="cs-CZ" b="1" dirty="0" smtClean="0"/>
            </a:br>
            <a:r>
              <a:rPr lang="cs-CZ" b="1" dirty="0" smtClean="0"/>
              <a:t>				J. Janák, </a:t>
            </a:r>
            <a:r>
              <a:rPr lang="cs-CZ" b="1" dirty="0" err="1" smtClean="0"/>
              <a:t>č.p</a:t>
            </a:r>
            <a:r>
              <a:rPr lang="cs-CZ" b="1" dirty="0" smtClean="0"/>
              <a:t>. 130</a:t>
            </a:r>
          </a:p>
          <a:p>
            <a:pPr>
              <a:buNone/>
            </a:pPr>
            <a:r>
              <a:rPr lang="cs-CZ" b="1" dirty="0" smtClean="0"/>
              <a:t>Začátek měsíce hodně sněhu, bez sněžení, mrazy, slunečno</a:t>
            </a:r>
          </a:p>
          <a:p>
            <a:pPr>
              <a:buNone/>
            </a:pPr>
            <a:r>
              <a:rPr lang="cs-CZ" b="1" dirty="0" smtClean="0"/>
              <a:t>Do konce února sníh z veřejných prostranství roztál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80</a:t>
            </a:fld>
            <a:endParaRPr lang="cs-CZ"/>
          </a:p>
        </p:txBody>
      </p:sp>
      <p:pic>
        <p:nvPicPr>
          <p:cNvPr id="19457" name="Picture 1" descr="D:\Fotografie 2010\Ustavující zasedání OZ\10.11-zmenšená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355976" y="1988840"/>
            <a:ext cx="4424040" cy="331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D:\Fotografie 2010\Ustavující zasedání OZ\10.11 (5)-zmenšená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39552" y="112474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D:\Fotografie 2010\Ustavující zasedání OZ\10.11 (2)-zmenšená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39552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Noví zastupitelé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81</a:t>
            </a:fld>
            <a:endParaRPr lang="cs-CZ"/>
          </a:p>
        </p:txBody>
      </p:sp>
      <p:pic>
        <p:nvPicPr>
          <p:cNvPr id="5" name="Picture 1" descr="D:\obec-PC obývák\PREZENTACE 2007\Obešlová-zmenšen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458" y="1340768"/>
            <a:ext cx="155711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obec-PC obývák\PREZENTACE 2007\Michálek Lubo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1586456" cy="197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899592" y="3356992"/>
            <a:ext cx="129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V. </a:t>
            </a:r>
            <a:r>
              <a:rPr lang="cs-CZ" b="1" dirty="0" err="1" smtClean="0">
                <a:solidFill>
                  <a:schemeClr val="tx2"/>
                </a:solidFill>
              </a:rPr>
              <a:t>Obešlová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929190" y="3357562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L. Michálek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012160" y="6021288"/>
            <a:ext cx="111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P. Mazura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059832" y="3356992"/>
            <a:ext cx="10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F. Obešlo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/>
          <a:srcRect l="3541"/>
          <a:stretch>
            <a:fillRect/>
          </a:stretch>
        </p:blipFill>
        <p:spPr bwMode="auto">
          <a:xfrm>
            <a:off x="1691680" y="3861048"/>
            <a:ext cx="1728192" cy="20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1979712" y="6021288"/>
            <a:ext cx="13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T. Suchánek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3" name="Picture 2" descr="D:\Fotografie 2010\Zastupitelé\Skokan Mirek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804248" y="1340768"/>
            <a:ext cx="1584176" cy="2011506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6876256" y="3356992"/>
            <a:ext cx="118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M. Skokan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7" name="Obrázek 16" descr="D:\Fotografie 2010\Zastupitelé\František Obešlo.jpg"/>
          <p:cNvPicPr/>
          <p:nvPr/>
        </p:nvPicPr>
        <p:blipFill>
          <a:blip r:embed="rId6" cstate="print"/>
          <a:srcRect b="2973"/>
          <a:stretch>
            <a:fillRect/>
          </a:stretch>
        </p:blipFill>
        <p:spPr bwMode="auto">
          <a:xfrm>
            <a:off x="2771800" y="1340769"/>
            <a:ext cx="1598345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ázek 17" descr="D:\Fotografie 2010\Zastupitelé\Suchánková Ivana.jpg"/>
          <p:cNvPicPr/>
          <p:nvPr/>
        </p:nvPicPr>
        <p:blipFill>
          <a:blip r:embed="rId7" cstate="print"/>
          <a:srcRect t="3111" r="10720" b="2222"/>
          <a:stretch>
            <a:fillRect/>
          </a:stretch>
        </p:blipFill>
        <p:spPr bwMode="auto">
          <a:xfrm>
            <a:off x="3779912" y="3861048"/>
            <a:ext cx="16561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8" descr="C:\Users\user\Desktop\Prezentace 2009\Mazura.jpg"/>
          <p:cNvPicPr/>
          <p:nvPr/>
        </p:nvPicPr>
        <p:blipFill>
          <a:blip r:embed="rId8" cstate="print"/>
          <a:srcRect l="5185" b="9033"/>
          <a:stretch>
            <a:fillRect/>
          </a:stretch>
        </p:blipFill>
        <p:spPr bwMode="auto">
          <a:xfrm>
            <a:off x="5796136" y="3861048"/>
            <a:ext cx="1584896" cy="202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ovéPole 19"/>
          <p:cNvSpPr txBox="1"/>
          <p:nvPr/>
        </p:nvSpPr>
        <p:spPr>
          <a:xfrm>
            <a:off x="3851920" y="6021288"/>
            <a:ext cx="149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I. Suchánková</a:t>
            </a:r>
            <a:endParaRPr lang="cs-CZ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5" grpId="0"/>
      <p:bldP spid="2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82</a:t>
            </a:fld>
            <a:endParaRPr lang="cs-CZ"/>
          </a:p>
        </p:txBody>
      </p:sp>
      <p:pic>
        <p:nvPicPr>
          <p:cNvPr id="78850" name="Picture 2" descr="C:\Users\user\Desktop\Prezentace 2010\13.11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3343920" cy="250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1" name="Picture 3" descr="C:\Users\user\Desktop\Prezentace 2010\13.11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05064"/>
            <a:ext cx="3487936" cy="261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2" name="Picture 4" descr="C:\Users\user\Desktop\Prezentace 2010\13.11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772816"/>
            <a:ext cx="243840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83</a:t>
            </a:fld>
            <a:endParaRPr lang="cs-CZ"/>
          </a:p>
        </p:txBody>
      </p:sp>
      <p:pic>
        <p:nvPicPr>
          <p:cNvPr id="79874" name="Picture 2" descr="D:\Fotografie 2010\Narozené děti\Anežka Kosová_21.11.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5867160" cy="388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84</a:t>
            </a:fld>
            <a:endParaRPr lang="cs-CZ"/>
          </a:p>
        </p:txBody>
      </p:sp>
      <p:pic>
        <p:nvPicPr>
          <p:cNvPr id="80898" name="Picture 2" descr="http://www.ohare.cz/data/galerie/dsc2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90368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900" name="Picture 4" descr="http://www.ohare.cz/data/galerie/dsc2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938301" cy="261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902" name="Picture 6" descr="http://www.ohare.cz/data/galerie/dsc2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005064"/>
            <a:ext cx="3888432" cy="258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573016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85</a:t>
            </a:fld>
            <a:endParaRPr lang="cs-CZ"/>
          </a:p>
        </p:txBody>
      </p:sp>
      <p:pic>
        <p:nvPicPr>
          <p:cNvPr id="82946" name="Picture 2" descr="http://www.ohare.cz/data/galerie/dsc2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3898910" cy="259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48" name="Picture 4" descr="http://www.ohare.cz/data/galerie/dsc2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05064"/>
            <a:ext cx="390368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52" name="Picture 8" descr="http://www.ohare.cz/data/galerie/ohare27112010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96752"/>
            <a:ext cx="3275856" cy="436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5085184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86</a:t>
            </a:fld>
            <a:endParaRPr lang="cs-CZ"/>
          </a:p>
        </p:txBody>
      </p:sp>
      <p:pic>
        <p:nvPicPr>
          <p:cNvPr id="83970" name="Picture 2" descr="C:\Users\user\Desktop\Prezentace 2010\Kolínský deník_8.12.2010_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7776864" cy="416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D:\OBEŠLOVÁ\Nadace VIA\Loga\1A-zmenšen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085184"/>
            <a:ext cx="2513856" cy="15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bba_Happy_new_yea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5486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87</a:t>
            </a:fld>
            <a:endParaRPr lang="cs-CZ"/>
          </a:p>
        </p:txBody>
      </p:sp>
      <p:pic>
        <p:nvPicPr>
          <p:cNvPr id="11266" name="Picture 2" descr="C:\Users\user\Desktop\Prezentace 2010\15.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384376" cy="451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user\Desktop\Prezentace 2010\29.11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355976" y="2060848"/>
            <a:ext cx="4280024" cy="321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 smtClean="0"/>
              <a:t>5. 12.	Mikulášská nadílka, KOŽ</a:t>
            </a:r>
          </a:p>
          <a:p>
            <a:pPr>
              <a:buNone/>
            </a:pPr>
            <a:r>
              <a:rPr lang="cs-CZ" b="1" dirty="0" smtClean="0"/>
              <a:t>6. 12.	Stavební povolení na zateplení MŠ nabylo právní moci</a:t>
            </a:r>
          </a:p>
          <a:p>
            <a:pPr>
              <a:buNone/>
            </a:pPr>
            <a:r>
              <a:rPr lang="cs-CZ" b="1" dirty="0" smtClean="0"/>
              <a:t>9. 12.	Vánoční besídka v MŠ</a:t>
            </a:r>
          </a:p>
          <a:p>
            <a:pPr>
              <a:buNone/>
            </a:pPr>
            <a:r>
              <a:rPr lang="cs-CZ" b="1" dirty="0" smtClean="0"/>
              <a:t>11. 12.	Veřejné plánování s architekty, náves a zastávka</a:t>
            </a:r>
          </a:p>
          <a:p>
            <a:pPr>
              <a:buNone/>
            </a:pPr>
            <a:r>
              <a:rPr lang="cs-CZ" b="1" dirty="0" smtClean="0"/>
              <a:t>14. 12.	Exkurze do bioplynové stanice v Kněžicích, TPCA, o.s. 	Prostor</a:t>
            </a:r>
          </a:p>
          <a:p>
            <a:pPr>
              <a:buNone/>
            </a:pPr>
            <a:r>
              <a:rPr lang="cs-CZ" b="1" dirty="0" smtClean="0"/>
              <a:t>14. 12.	Oprava autobusové zastávky, J. Vávra ml, </a:t>
            </a:r>
            <a:r>
              <a:rPr lang="cs-CZ" b="1" dirty="0" err="1" smtClean="0"/>
              <a:t>č.p</a:t>
            </a:r>
            <a:r>
              <a:rPr lang="cs-CZ" b="1" dirty="0" smtClean="0"/>
              <a:t>. 65</a:t>
            </a:r>
          </a:p>
          <a:p>
            <a:pPr>
              <a:buNone/>
            </a:pPr>
            <a:r>
              <a:rPr lang="cs-CZ" b="1" dirty="0" smtClean="0"/>
              <a:t>17. 12.	Setkání s čelními představiteli společnosti TPCA, Kolín</a:t>
            </a:r>
          </a:p>
          <a:p>
            <a:pPr>
              <a:buNone/>
            </a:pPr>
            <a:r>
              <a:rPr lang="cs-CZ" b="1" dirty="0" smtClean="0"/>
              <a:t>18. 12.	Nazdobení stromu u kostela</a:t>
            </a:r>
          </a:p>
          <a:p>
            <a:pPr>
              <a:buNone/>
            </a:pPr>
            <a:r>
              <a:rPr lang="cs-CZ" b="1" dirty="0" smtClean="0"/>
              <a:t>24. 12.	Suchánek Josef, </a:t>
            </a:r>
            <a:r>
              <a:rPr lang="cs-CZ" b="1" dirty="0" err="1" smtClean="0"/>
              <a:t>č.p</a:t>
            </a:r>
            <a:r>
              <a:rPr lang="cs-CZ" b="1" dirty="0" smtClean="0"/>
              <a:t>. 149, 80 let</a:t>
            </a:r>
          </a:p>
          <a:p>
            <a:pPr>
              <a:buNone/>
            </a:pPr>
            <a:r>
              <a:rPr lang="cs-CZ" b="1" dirty="0" smtClean="0"/>
              <a:t>29. 12.	Návštěva JUDr. K. </a:t>
            </a:r>
            <a:r>
              <a:rPr lang="cs-CZ" b="1" dirty="0" err="1" smtClean="0"/>
              <a:t>Molnára</a:t>
            </a:r>
            <a:r>
              <a:rPr lang="cs-CZ" b="1" dirty="0" smtClean="0"/>
              <a:t>, radního Středočeského kraje</a:t>
            </a:r>
          </a:p>
          <a:p>
            <a:pPr>
              <a:buNone/>
            </a:pPr>
            <a:r>
              <a:rPr lang="cs-CZ" b="1" dirty="0" smtClean="0"/>
              <a:t>29. 12.	Vánoční ping-</a:t>
            </a:r>
            <a:r>
              <a:rPr lang="cs-CZ" b="1" dirty="0" err="1" smtClean="0"/>
              <a:t>pongový</a:t>
            </a:r>
            <a:r>
              <a:rPr lang="cs-CZ" b="1" dirty="0" smtClean="0"/>
              <a:t> turnaj</a:t>
            </a:r>
          </a:p>
          <a:p>
            <a:pPr>
              <a:buNone/>
            </a:pPr>
            <a:r>
              <a:rPr lang="cs-CZ" b="1" dirty="0" smtClean="0"/>
              <a:t>31. 12.	Silvestrovský večer, hospoda, </a:t>
            </a:r>
            <a:r>
              <a:rPr lang="cs-CZ" b="1" dirty="0" err="1" smtClean="0"/>
              <a:t>Bělovi</a:t>
            </a:r>
            <a:endParaRPr lang="cs-CZ" b="1" dirty="0" smtClean="0"/>
          </a:p>
          <a:p>
            <a:pPr>
              <a:buNone/>
            </a:pPr>
            <a:r>
              <a:rPr lang="cs-CZ" b="1" dirty="0" smtClean="0"/>
              <a:t>Bílé Vánoce se sněhem</a:t>
            </a:r>
          </a:p>
          <a:p>
            <a:pPr>
              <a:buNone/>
            </a:pPr>
            <a:endParaRPr lang="cs-CZ" b="1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88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89</a:t>
            </a:fld>
            <a:endParaRPr lang="cs-CZ"/>
          </a:p>
        </p:txBody>
      </p:sp>
      <p:pic>
        <p:nvPicPr>
          <p:cNvPr id="7171" name="Picture 3" descr="C:\Users\user\Desktop\Prezentace 2010\Mikuláš_5.12 (4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95536" y="2420888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C:\Users\user\Desktop\Prezentace 2010\Mikuláš_5.12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4008" y="1772816"/>
            <a:ext cx="412845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47107" name="Picture 3" descr="C:\Users\user\Desktop\Prezentace 2010\MŠ-karneval_23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679957" cy="275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8" name="Picture 4" descr="C:\Users\user\Desktop\Prezentace 2010\MŠ-karneval_23.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6" name="Picture 2" descr="C:\Users\user\Desktop\Prezentace 2010\MŠ-karneval_23.2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89040"/>
            <a:ext cx="3847976" cy="288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90</a:t>
            </a:fld>
            <a:endParaRPr lang="cs-CZ"/>
          </a:p>
        </p:txBody>
      </p:sp>
      <p:pic>
        <p:nvPicPr>
          <p:cNvPr id="8194" name="Picture 2" descr="C:\Users\user\Desktop\Prezentace 2010\9.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05064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user\Desktop\Prezentace 2010\9.12 (1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552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user\Desktop\Prezentace 2010\9.12 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96752"/>
            <a:ext cx="3552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C:\Users\user\Desktop\Prezentace 2010\9.12 (1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4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91</a:t>
            </a:fld>
            <a:endParaRPr lang="cs-CZ"/>
          </a:p>
        </p:txBody>
      </p:sp>
      <p:pic>
        <p:nvPicPr>
          <p:cNvPr id="9219" name="Picture 3" descr="C:\Users\user\Desktop\Prezentace 2010\12.1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51520" y="1628800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user\Desktop\Prezentace 2010\14.1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4008" y="1628800"/>
            <a:ext cx="4208016" cy="315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92</a:t>
            </a:fld>
            <a:endParaRPr lang="cs-CZ"/>
          </a:p>
        </p:txBody>
      </p:sp>
      <p:pic>
        <p:nvPicPr>
          <p:cNvPr id="10243" name="Picture 3" descr="C:\Users\user\Desktop\Prezentace 2010\14.12.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301480" cy="305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user\Desktop\Prezentace 2010\14.12.2010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4248472" cy="300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93</a:t>
            </a:fld>
            <a:endParaRPr lang="cs-CZ"/>
          </a:p>
        </p:txBody>
      </p:sp>
      <p:pic>
        <p:nvPicPr>
          <p:cNvPr id="9218" name="Picture 2" descr="C:\Users\user\Desktop\Prezentace 2010\18.12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4136008" cy="310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user\Desktop\Prezentace 2010\18.12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312368" cy="441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94</a:t>
            </a:fld>
            <a:endParaRPr lang="cs-CZ"/>
          </a:p>
        </p:txBody>
      </p:sp>
      <p:pic>
        <p:nvPicPr>
          <p:cNvPr id="8194" name="Picture 2" descr="C:\Users\user\Desktop\Prezentace 2010\11.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45638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user\Desktop\Prezentace 2010\10.9.08 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345638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://lh6.ggpht.com/_8rixyi-6VwE/S7BM-wkOc4I/AAAAAAAAHcI/TT9CSrcAPu4/sklenka_inferno%5B5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861048"/>
            <a:ext cx="1811890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95</a:t>
            </a:fld>
            <a:endParaRPr lang="cs-CZ"/>
          </a:p>
        </p:txBody>
      </p:sp>
      <p:pic>
        <p:nvPicPr>
          <p:cNvPr id="10244" name="Picture 4" descr="http://www.ohare.cz/data/galerie/29122010084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716016" y="112474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http://www.ohare.cz/data/galerie/29122010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8" name="Picture 8" descr="http://www.ohare.cz/data/galerie/29122010085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4692014" y="3933056"/>
            <a:ext cx="3647728" cy="273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9" name="Picture 9" descr="D:\Fotografie 2010\Vánoční turnaj_ping-pong_29.12.2010\29.12 (10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124744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Ohařích v tisku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96</a:t>
            </a:fld>
            <a:endParaRPr lang="cs-CZ"/>
          </a:p>
        </p:txBody>
      </p:sp>
      <p:pic>
        <p:nvPicPr>
          <p:cNvPr id="2050" name="Picture 2" descr="http://www.ohare.cz/data/galerie/kolinskydenik2812010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120" y="1412776"/>
            <a:ext cx="3328163" cy="4388787"/>
          </a:xfrm>
          <a:prstGeom prst="rect">
            <a:avLst/>
          </a:prstGeom>
          <a:noFill/>
        </p:spPr>
      </p:pic>
      <p:pic>
        <p:nvPicPr>
          <p:cNvPr id="2052" name="Picture 4" descr="http://www.ohare.cz/data/galerie/kolinskydenik2322010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484784"/>
            <a:ext cx="4587150" cy="4176464"/>
          </a:xfrm>
          <a:prstGeom prst="rect">
            <a:avLst/>
          </a:prstGeom>
          <a:noFill/>
        </p:spPr>
      </p:pic>
      <p:pic>
        <p:nvPicPr>
          <p:cNvPr id="2054" name="Picture 6" descr="http://www.ohare.cz/data/galerie/kolinskydenik1352010ro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24744"/>
            <a:ext cx="2371950" cy="5310336"/>
          </a:xfrm>
          <a:prstGeom prst="rect">
            <a:avLst/>
          </a:prstGeom>
          <a:noFill/>
        </p:spPr>
      </p:pic>
      <p:pic>
        <p:nvPicPr>
          <p:cNvPr id="2056" name="Picture 8" descr="http://www.ohare.cz/data/galerie/kolinskydenik1652010roh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5076" y="2276872"/>
            <a:ext cx="5504433" cy="2926086"/>
          </a:xfrm>
          <a:prstGeom prst="rect">
            <a:avLst/>
          </a:prstGeom>
          <a:noFill/>
        </p:spPr>
      </p:pic>
      <p:pic>
        <p:nvPicPr>
          <p:cNvPr id="2058" name="Picture 10" descr="http://www.ohare.cz/data/galerie/kolinskydenik1562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268760"/>
            <a:ext cx="4155922" cy="5282952"/>
          </a:xfrm>
          <a:prstGeom prst="rect">
            <a:avLst/>
          </a:prstGeom>
          <a:noFill/>
        </p:spPr>
      </p:pic>
      <p:pic>
        <p:nvPicPr>
          <p:cNvPr id="2060" name="Picture 12" descr="http://www.ohare.cz/data/galerie/kolinskydenik1672010roh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1196752"/>
            <a:ext cx="6219825" cy="2676525"/>
          </a:xfrm>
          <a:prstGeom prst="rect">
            <a:avLst/>
          </a:prstGeom>
          <a:noFill/>
        </p:spPr>
      </p:pic>
      <p:pic>
        <p:nvPicPr>
          <p:cNvPr id="2062" name="Picture 14" descr="http://www.ohare.cz/data/galerie/kolinskydenik24720102roh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005064"/>
            <a:ext cx="6172200" cy="2286001"/>
          </a:xfrm>
          <a:prstGeom prst="rect">
            <a:avLst/>
          </a:prstGeom>
          <a:noFill/>
        </p:spPr>
      </p:pic>
      <p:pic>
        <p:nvPicPr>
          <p:cNvPr id="2064" name="Picture 16" descr="http://www.ohare.cz/data/galerie/kolinskydenik2472010roh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2492896"/>
            <a:ext cx="6992977" cy="4032448"/>
          </a:xfrm>
          <a:prstGeom prst="rect">
            <a:avLst/>
          </a:prstGeom>
          <a:noFill/>
        </p:spPr>
      </p:pic>
      <p:pic>
        <p:nvPicPr>
          <p:cNvPr id="2066" name="Picture 18" descr="http://www.ohare.cz/data/galerie/kolinskydenik2382010roh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1700808"/>
            <a:ext cx="5203726" cy="46339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ttp://www.ohare.cz/data/galerie/kolinskydenik192010lep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24744"/>
            <a:ext cx="4752903" cy="5472608"/>
          </a:xfrm>
          <a:prstGeom prst="rect">
            <a:avLst/>
          </a:prstGeom>
          <a:noFill/>
        </p:spPr>
      </p:pic>
      <p:pic>
        <p:nvPicPr>
          <p:cNvPr id="13" name="Picture 22" descr="http://www.ohare.cz/data/galerie/kolinskydenik492010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2880320" cy="5478547"/>
          </a:xfrm>
          <a:prstGeom prst="rect">
            <a:avLst/>
          </a:prstGeom>
          <a:noFill/>
        </p:spPr>
      </p:pic>
      <p:pic>
        <p:nvPicPr>
          <p:cNvPr id="11" name="Picture 26" descr="http://www.ohare.cz/data/galerie/kolinskydenik792010ro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924944"/>
            <a:ext cx="5362631" cy="316835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Ohařích v tisku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97</a:t>
            </a:fld>
            <a:endParaRPr lang="cs-CZ"/>
          </a:p>
        </p:txBody>
      </p:sp>
      <p:pic>
        <p:nvPicPr>
          <p:cNvPr id="112644" name="Picture 4" descr="http://www.ohare.cz/data/galerie/kolinskydenik1692010roh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412776"/>
            <a:ext cx="4147774" cy="4606544"/>
          </a:xfrm>
          <a:prstGeom prst="rect">
            <a:avLst/>
          </a:prstGeom>
          <a:noFill/>
        </p:spPr>
      </p:pic>
      <p:pic>
        <p:nvPicPr>
          <p:cNvPr id="112646" name="Picture 6" descr="http://www.ohare.cz/data/galerie/kolinskydenik2392010roh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772816"/>
            <a:ext cx="4396680" cy="1864986"/>
          </a:xfrm>
          <a:prstGeom prst="rect">
            <a:avLst/>
          </a:prstGeom>
          <a:noFill/>
        </p:spPr>
      </p:pic>
      <p:pic>
        <p:nvPicPr>
          <p:cNvPr id="112648" name="Picture 8" descr="http://www.ohare.cz/data/galerie/kolinskydenik15102010roh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861048"/>
            <a:ext cx="4365129" cy="2059323"/>
          </a:xfrm>
          <a:prstGeom prst="rect">
            <a:avLst/>
          </a:prstGeom>
          <a:noFill/>
        </p:spPr>
      </p:pic>
      <p:pic>
        <p:nvPicPr>
          <p:cNvPr id="112650" name="Picture 10" descr="http://www.ohare.cz/data/galerie/kolinskydenik26102010roh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2276872"/>
            <a:ext cx="2733675" cy="2800351"/>
          </a:xfrm>
          <a:prstGeom prst="rect">
            <a:avLst/>
          </a:prstGeom>
          <a:noFill/>
        </p:spPr>
      </p:pic>
      <p:pic>
        <p:nvPicPr>
          <p:cNvPr id="112652" name="Picture 12" descr="http://www.ohare.cz/data/galerie/kolinskydenik3122010roh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2564904"/>
            <a:ext cx="4638675" cy="26098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98</a:t>
            </a:fld>
            <a:endParaRPr lang="cs-CZ"/>
          </a:p>
        </p:txBody>
      </p:sp>
      <p:pic>
        <p:nvPicPr>
          <p:cNvPr id="77826" name="Picture 2" descr="D:\OBEŠLOVÁ\PF 2011\PF_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480720" cy="481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4653136"/>
            <a:ext cx="7848872" cy="862009"/>
          </a:xfrm>
        </p:spPr>
        <p:txBody>
          <a:bodyPr>
            <a:noAutofit/>
          </a:bodyPr>
          <a:lstStyle/>
          <a:p>
            <a:r>
              <a:rPr lang="cs-CZ" sz="4800" dirty="0" smtClean="0"/>
              <a:t>Děkuji za pozornost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43608" y="5301208"/>
            <a:ext cx="7215238" cy="71039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Ing. </a:t>
            </a:r>
            <a:r>
              <a:rPr lang="cs-CZ" sz="2800" dirty="0" err="1" smtClean="0"/>
              <a:t>Viera</a:t>
            </a:r>
            <a:r>
              <a:rPr lang="cs-CZ" sz="2800" dirty="0" smtClean="0"/>
              <a:t> </a:t>
            </a:r>
            <a:r>
              <a:rPr lang="cs-CZ" sz="2800" dirty="0" err="1" smtClean="0"/>
              <a:t>Obešlová</a:t>
            </a:r>
            <a:r>
              <a:rPr lang="cs-CZ" sz="2800" dirty="0" smtClean="0"/>
              <a:t>, OÚ Ohaře, 2011</a:t>
            </a:r>
            <a:endParaRPr lang="cs-CZ" sz="2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8EBC-B268-4A62-B390-72AE4FC34194}" type="slidenum">
              <a:rPr lang="cs-CZ" smtClean="0"/>
              <a:pPr/>
              <a:t>99</a:t>
            </a:fld>
            <a:endParaRPr lang="cs-CZ"/>
          </a:p>
        </p:txBody>
      </p:sp>
    </p:spTree>
  </p:cSld>
  <p:clrMapOvr>
    <a:masterClrMapping/>
  </p:clrMapOvr>
  <p:transition spd="slow" advClick="0" advTm="1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amatoPainting">
  <a:themeElements>
    <a:clrScheme name="Yamato Painting">
      <a:dk1>
        <a:sysClr val="windowText" lastClr="000000"/>
      </a:dk1>
      <a:lt1>
        <a:sysClr val="window" lastClr="FFFFFF"/>
      </a:lt1>
      <a:dk2>
        <a:srgbClr val="3F2D32"/>
      </a:dk2>
      <a:lt2>
        <a:srgbClr val="FEDD00"/>
      </a:lt2>
      <a:accent1>
        <a:srgbClr val="C24400"/>
      </a:accent1>
      <a:accent2>
        <a:srgbClr val="3F7228"/>
      </a:accent2>
      <a:accent3>
        <a:srgbClr val="516086"/>
      </a:accent3>
      <a:accent4>
        <a:srgbClr val="956A86"/>
      </a:accent4>
      <a:accent5>
        <a:srgbClr val="E87981"/>
      </a:accent5>
      <a:accent6>
        <a:srgbClr val="8D8628"/>
      </a:accent6>
      <a:hlink>
        <a:srgbClr val="0000FF"/>
      </a:hlink>
      <a:folHlink>
        <a:srgbClr val="800080"/>
      </a:folHlink>
    </a:clrScheme>
    <a:fontScheme name="Yamato Painti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Yamato Painting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100000"/>
              </a:schemeClr>
            </a:gs>
            <a:gs pos="100000">
              <a:schemeClr val="phClr">
                <a:tint val="100000"/>
                <a:shade val="2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alpha val="60000"/>
            </a:schemeClr>
          </a:solidFill>
          <a:prstDash val="solid"/>
        </a:ln>
        <a:ln w="19525" cap="flat" cmpd="sng" algn="ctr">
          <a:solidFill>
            <a:schemeClr val="phClr">
              <a:alpha val="90000"/>
            </a:schemeClr>
          </a:solidFill>
          <a:prstDash val="solid"/>
        </a:ln>
        <a:ln w="3810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glow rad="51600">
              <a:schemeClr val="phClr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>
            <a:shade val="90000"/>
          </a:schemeClr>
        </a:solidFill>
        <a:blipFill>
          <a:blip xmlns:r="http://schemas.openxmlformats.org/officeDocument/2006/relationships" r:embed="rId2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tile tx="0" ty="0" sx="120000" sy="120000" flip="xy" algn="t"/>
        </a:blipFill>
        <a:blipFill rotWithShape="0">
          <a:blip xmlns:r="http://schemas.openxmlformats.org/officeDocument/2006/relationships" r:embed="rId3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336</Words>
  <Application>Microsoft Office PowerPoint</Application>
  <PresentationFormat>Předvádění na obrazovce (4:3)</PresentationFormat>
  <Paragraphs>378</Paragraphs>
  <Slides>99</Slides>
  <Notes>0</Notes>
  <HiddenSlides>0</HiddenSlides>
  <MMClips>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99</vt:i4>
      </vt:variant>
    </vt:vector>
  </HeadingPairs>
  <TitlesOfParts>
    <vt:vector size="100" baseType="lpstr">
      <vt:lpstr>YamatoPainting</vt:lpstr>
      <vt:lpstr>OHAŘE  2010</vt:lpstr>
      <vt:lpstr>Zastupitelé obce</vt:lpstr>
      <vt:lpstr>Leden</vt:lpstr>
      <vt:lpstr>Leden</vt:lpstr>
      <vt:lpstr>Leden</vt:lpstr>
      <vt:lpstr>Leden</vt:lpstr>
      <vt:lpstr>Leden</vt:lpstr>
      <vt:lpstr>Únor</vt:lpstr>
      <vt:lpstr>Únor</vt:lpstr>
      <vt:lpstr>Únor</vt:lpstr>
      <vt:lpstr>Únor</vt:lpstr>
      <vt:lpstr>Únor</vt:lpstr>
      <vt:lpstr>Únor</vt:lpstr>
      <vt:lpstr>Březen</vt:lpstr>
      <vt:lpstr>Březen</vt:lpstr>
      <vt:lpstr>Březen</vt:lpstr>
      <vt:lpstr>Březen</vt:lpstr>
      <vt:lpstr>Březen</vt:lpstr>
      <vt:lpstr>Březen</vt:lpstr>
      <vt:lpstr>Březen</vt:lpstr>
      <vt:lpstr>Březen</vt:lpstr>
      <vt:lpstr>Březen</vt:lpstr>
      <vt:lpstr>Březen</vt:lpstr>
      <vt:lpstr>Duben</vt:lpstr>
      <vt:lpstr>Duben</vt:lpstr>
      <vt:lpstr>Duben</vt:lpstr>
      <vt:lpstr>Duben</vt:lpstr>
      <vt:lpstr>Duben</vt:lpstr>
      <vt:lpstr>Duben</vt:lpstr>
      <vt:lpstr>Květen</vt:lpstr>
      <vt:lpstr>Květen</vt:lpstr>
      <vt:lpstr>Květen</vt:lpstr>
      <vt:lpstr>Květen</vt:lpstr>
      <vt:lpstr>Květen</vt:lpstr>
      <vt:lpstr>Květen</vt:lpstr>
      <vt:lpstr>Květen</vt:lpstr>
      <vt:lpstr>Květen</vt:lpstr>
      <vt:lpstr>Červen</vt:lpstr>
      <vt:lpstr>Červen</vt:lpstr>
      <vt:lpstr>Červen</vt:lpstr>
      <vt:lpstr>Červen</vt:lpstr>
      <vt:lpstr>Červen</vt:lpstr>
      <vt:lpstr>Červen</vt:lpstr>
      <vt:lpstr>Červenec</vt:lpstr>
      <vt:lpstr>Červenec</vt:lpstr>
      <vt:lpstr>Červenec</vt:lpstr>
      <vt:lpstr>Červenec</vt:lpstr>
      <vt:lpstr>Červenec</vt:lpstr>
      <vt:lpstr>Červenec</vt:lpstr>
      <vt:lpstr>Červenec</vt:lpstr>
      <vt:lpstr>Červenec</vt:lpstr>
      <vt:lpstr>Srpen</vt:lpstr>
      <vt:lpstr>Srpen</vt:lpstr>
      <vt:lpstr>Srpen</vt:lpstr>
      <vt:lpstr>Srpen</vt:lpstr>
      <vt:lpstr>Srpen</vt:lpstr>
      <vt:lpstr>Srpen</vt:lpstr>
      <vt:lpstr>Srpen</vt:lpstr>
      <vt:lpstr>Srpen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Listopad</vt:lpstr>
      <vt:lpstr>Listopad</vt:lpstr>
      <vt:lpstr>Noví zastupitelé</vt:lpstr>
      <vt:lpstr>Listopad</vt:lpstr>
      <vt:lpstr>Listopad</vt:lpstr>
      <vt:lpstr>Listopad</vt:lpstr>
      <vt:lpstr>Listopad</vt:lpstr>
      <vt:lpstr>Listopad</vt:lpstr>
      <vt:lpstr>Listopad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O Ohařích v tisku</vt:lpstr>
      <vt:lpstr>O Ohařích v tisku</vt:lpstr>
      <vt:lpstr>Snímek 98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OHAŘE  2010</dc:title>
  <dc:creator>user</dc:creator>
  <cp:lastModifiedBy>user</cp:lastModifiedBy>
  <cp:revision>157</cp:revision>
  <dcterms:modified xsi:type="dcterms:W3CDTF">2011-12-12T08:13:22Z</dcterms:modified>
</cp:coreProperties>
</file>